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50"/>
  </p:notesMasterIdLst>
  <p:sldIdLst>
    <p:sldId id="367" r:id="rId2"/>
    <p:sldId id="577" r:id="rId3"/>
    <p:sldId id="580" r:id="rId4"/>
    <p:sldId id="578" r:id="rId5"/>
    <p:sldId id="555" r:id="rId6"/>
    <p:sldId id="556" r:id="rId7"/>
    <p:sldId id="557" r:id="rId8"/>
    <p:sldId id="558" r:id="rId9"/>
    <p:sldId id="587" r:id="rId10"/>
    <p:sldId id="530" r:id="rId11"/>
    <p:sldId id="564" r:id="rId12"/>
    <p:sldId id="466" r:id="rId13"/>
    <p:sldId id="443" r:id="rId14"/>
    <p:sldId id="540" r:id="rId15"/>
    <p:sldId id="511" r:id="rId16"/>
    <p:sldId id="576" r:id="rId17"/>
    <p:sldId id="515" r:id="rId18"/>
    <p:sldId id="542" r:id="rId19"/>
    <p:sldId id="568" r:id="rId20"/>
    <p:sldId id="575" r:id="rId21"/>
    <p:sldId id="581" r:id="rId22"/>
    <p:sldId id="549" r:id="rId23"/>
    <p:sldId id="591" r:id="rId24"/>
    <p:sldId id="582" r:id="rId25"/>
    <p:sldId id="589" r:id="rId26"/>
    <p:sldId id="590" r:id="rId27"/>
    <p:sldId id="593" r:id="rId28"/>
    <p:sldId id="606" r:id="rId29"/>
    <p:sldId id="583" r:id="rId30"/>
    <p:sldId id="594" r:id="rId31"/>
    <p:sldId id="584" r:id="rId32"/>
    <p:sldId id="603" r:id="rId33"/>
    <p:sldId id="585" r:id="rId34"/>
    <p:sldId id="595" r:id="rId35"/>
    <p:sldId id="586" r:id="rId36"/>
    <p:sldId id="394" r:id="rId37"/>
    <p:sldId id="596" r:id="rId38"/>
    <p:sldId id="597" r:id="rId39"/>
    <p:sldId id="550" r:id="rId40"/>
    <p:sldId id="551" r:id="rId41"/>
    <p:sldId id="599" r:id="rId42"/>
    <p:sldId id="600" r:id="rId43"/>
    <p:sldId id="598" r:id="rId44"/>
    <p:sldId id="601" r:id="rId45"/>
    <p:sldId id="604" r:id="rId46"/>
    <p:sldId id="605" r:id="rId47"/>
    <p:sldId id="602" r:id="rId48"/>
    <p:sldId id="546" r:id="rId49"/>
  </p:sldIdLst>
  <p:sldSz cx="12192000" cy="6858000"/>
  <p:notesSz cx="9144000" cy="6858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Quattrocento Sans" panose="020B0604020202020204" charset="0"/>
      <p:regular r:id="rId55"/>
      <p:bold r:id="rId56"/>
      <p:italic r:id="rId57"/>
      <p:boldItalic r:id="rId58"/>
    </p:embeddedFont>
    <p:embeddedFont>
      <p:font typeface="Roboto" panose="020B0604020202020204" charset="0"/>
      <p:regular r:id="rId59"/>
      <p:bold r:id="rId60"/>
      <p:italic r:id="rId61"/>
      <p:boldItalic r:id="rId62"/>
    </p:embeddedFont>
    <p:embeddedFont>
      <p:font typeface="Segoe UI" panose="020B0502040204020203" pitchFamily="34" charset="0"/>
      <p:regular r:id="rId63"/>
      <p:bold r:id="rId64"/>
      <p:italic r:id="rId65"/>
      <p:boldItalic r:id="rId66"/>
    </p:embeddedFont>
    <p:embeddedFont>
      <p:font typeface="Segoe UI bold" panose="020B0802040204020203" pitchFamily="34" charset="0"/>
      <p:bold r:id="rId67"/>
    </p:embeddedFont>
    <p:embeddedFont>
      <p:font typeface="Segoe UI Semilight" panose="020B0402040204020203" pitchFamily="34" charset="0"/>
      <p:regular r:id="rId68"/>
      <p:italic r:id="rId69"/>
    </p:embeddedFont>
    <p:embeddedFont>
      <p:font typeface="Wingdings 2" panose="05020102010507070707" pitchFamily="18" charset="2"/>
      <p:regular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897"/>
    <a:srgbClr val="0D1FC9"/>
    <a:srgbClr val="EE1C25"/>
    <a:srgbClr val="3366FF"/>
    <a:srgbClr val="0B2BCB"/>
    <a:srgbClr val="FEBC51"/>
    <a:srgbClr val="9DC3E6"/>
    <a:srgbClr val="293796"/>
    <a:srgbClr val="4354F3"/>
    <a:srgbClr val="310E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076" autoAdjust="0"/>
  </p:normalViewPr>
  <p:slideViewPr>
    <p:cSldViewPr snapToGrid="0">
      <p:cViewPr varScale="1">
        <p:scale>
          <a:sx n="88" d="100"/>
          <a:sy n="88" d="100"/>
        </p:scale>
        <p:origin x="78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Driver\Backup%20Nov%202017\Phuong10122010\Bao%20cao\2022\B&#225;o%20c&#225;o%20KQTC%2020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Driver\Backup%20Nov%202017\Phuong10122010\Bao%20cao\2022\B&#225;o%20c&#225;o%20KQTC%2020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G:\Driver\Backup%20Nov%202017\Phuong10122010\Bao%20cao\2022\B&#225;o%20c&#225;o%20KQTC%20202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r%20Jean-Marc%20Lavest\Desktop\Consortium%2022-23\CA%2014%20mars%202023\Data%20C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773638499097342"/>
          <c:y val="3.8159106659386016E-2"/>
          <c:w val="0.46029624370724159"/>
          <c:h val="0.8546756166870644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B631-4A8C-A060-070C7A961E5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B631-4A8C-A060-070C7A961E58}"/>
              </c:ext>
            </c:extLst>
          </c:dPt>
          <c:dPt>
            <c:idx val="2"/>
            <c:bubble3D val="0"/>
            <c:spPr>
              <a:solidFill>
                <a:srgbClr val="27389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631-4A8C-A060-070C7A961E5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631-4A8C-A060-070C7A961E5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353D-4761-A848-828E35FFDDC0}"/>
              </c:ext>
            </c:extLst>
          </c:dPt>
          <c:dLbls>
            <c:dLbl>
              <c:idx val="0"/>
              <c:layout>
                <c:manualLayout>
                  <c:x val="1.5905676757808688E-2"/>
                  <c:y val="-0.106420544479108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31-4A8C-A060-070C7A961E58}"/>
                </c:ext>
              </c:extLst>
            </c:dLbl>
            <c:dLbl>
              <c:idx val="1"/>
              <c:layout>
                <c:manualLayout>
                  <c:x val="5.5327868852459092E-2"/>
                  <c:y val="-7.362599320553826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31-4A8C-A060-070C7A961E58}"/>
                </c:ext>
              </c:extLst>
            </c:dLbl>
            <c:dLbl>
              <c:idx val="2"/>
              <c:layout>
                <c:manualLayout>
                  <c:x val="0.2848360655737705"/>
                  <c:y val="-5.258999514681304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31-4A8C-A060-070C7A961E58}"/>
                </c:ext>
              </c:extLst>
            </c:dLbl>
            <c:dLbl>
              <c:idx val="3"/>
              <c:layout>
                <c:manualLayout>
                  <c:x val="-3.0737704918032786E-2"/>
                  <c:y val="-8.764999191135509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31-4A8C-A060-070C7A961E58}"/>
                </c:ext>
              </c:extLst>
            </c:dLbl>
            <c:dLbl>
              <c:idx val="4"/>
              <c:layout>
                <c:manualLayout>
                  <c:x val="-4.0144908430003103E-2"/>
                  <c:y val="-0.1039821113339624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53D-4761-A848-828E35FFDD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Bachelor</c:v>
                </c:pt>
                <c:pt idx="1">
                  <c:v>Master</c:v>
                </c:pt>
                <c:pt idx="2">
                  <c:v>PhD</c:v>
                </c:pt>
                <c:pt idx="3">
                  <c:v>Assoc.Prof.</c:v>
                </c:pt>
                <c:pt idx="4">
                  <c:v>Prof.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8</c:v>
                </c:pt>
                <c:pt idx="2">
                  <c:v>70</c:v>
                </c:pt>
                <c:pt idx="3">
                  <c:v>11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31-4A8C-A060-070C7A961E5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123407424830441E-2"/>
          <c:y val="2.6956687233680894E-2"/>
          <c:w val="0.910387434902312"/>
          <c:h val="0.8486602868728017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</c:v>
                </c:pt>
                <c:pt idx="1">
                  <c:v>4</c:v>
                </c:pt>
                <c:pt idx="2">
                  <c:v>17</c:v>
                </c:pt>
                <c:pt idx="3">
                  <c:v>13</c:v>
                </c:pt>
                <c:pt idx="4">
                  <c:v>13</c:v>
                </c:pt>
                <c:pt idx="5">
                  <c:v>34</c:v>
                </c:pt>
                <c:pt idx="6">
                  <c:v>41</c:v>
                </c:pt>
                <c:pt idx="7">
                  <c:v>33</c:v>
                </c:pt>
                <c:pt idx="8">
                  <c:v>55</c:v>
                </c:pt>
                <c:pt idx="9">
                  <c:v>92</c:v>
                </c:pt>
                <c:pt idx="10">
                  <c:v>105</c:v>
                </c:pt>
                <c:pt idx="11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EB-4961-914A-AC5C7BBEF79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11100104"/>
        <c:axId val="317134352"/>
        <c:axId val="0"/>
      </c:bar3DChart>
      <c:catAx>
        <c:axId val="411100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17134352"/>
        <c:crosses val="autoZero"/>
        <c:auto val="1"/>
        <c:lblAlgn val="ctr"/>
        <c:lblOffset val="100"/>
        <c:noMultiLvlLbl val="0"/>
      </c:catAx>
      <c:valAx>
        <c:axId val="31713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1100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u="none" strike="noStrike" baseline="0" dirty="0">
                <a:effectLst/>
              </a:rPr>
              <a:t>Total income ( 414,1 billion VND)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EN!$B$6</c:f>
              <c:strCache>
                <c:ptCount val="1"/>
                <c:pt idx="0">
                  <c:v>Tổng thu năm 2022 ( 414,1 tỷ đồng)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sng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EN!$A$7:$A$12</c:f>
              <c:strCache>
                <c:ptCount val="6"/>
                <c:pt idx="0">
                  <c:v>Research projects - Nafosted fund</c:v>
                </c:pt>
                <c:pt idx="1">
                  <c:v>Research projects - VAST fund</c:v>
                </c:pt>
                <c:pt idx="2">
                  <c:v>Equipment project - VAST fund</c:v>
                </c:pt>
                <c:pt idx="3">
                  <c:v>State budget for training</c:v>
                </c:pt>
                <c:pt idx="4">
                  <c:v>Tuition fees and bank interest</c:v>
                </c:pt>
                <c:pt idx="5">
                  <c:v>USTH construction project</c:v>
                </c:pt>
              </c:strCache>
            </c:strRef>
          </c:cat>
          <c:val>
            <c:numRef>
              <c:f>EN!$B$7:$B$12</c:f>
              <c:numCache>
                <c:formatCode>General</c:formatCode>
                <c:ptCount val="6"/>
                <c:pt idx="0">
                  <c:v>1.87</c:v>
                </c:pt>
                <c:pt idx="1">
                  <c:v>10.7</c:v>
                </c:pt>
                <c:pt idx="2">
                  <c:v>11.97</c:v>
                </c:pt>
                <c:pt idx="3">
                  <c:v>34.200000000000003</c:v>
                </c:pt>
                <c:pt idx="4">
                  <c:v>88.2</c:v>
                </c:pt>
                <c:pt idx="5">
                  <c:v>267.2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28-46A1-9E29-92DE2D0491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3591536"/>
        <c:axId val="73592096"/>
      </c:barChart>
      <c:catAx>
        <c:axId val="73591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92096"/>
        <c:crosses val="autoZero"/>
        <c:auto val="1"/>
        <c:lblAlgn val="ctr"/>
        <c:lblOffset val="100"/>
        <c:noMultiLvlLbl val="0"/>
      </c:catAx>
      <c:valAx>
        <c:axId val="73592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91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70C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baseline="0" dirty="0">
                <a:effectLst/>
              </a:rPr>
              <a:t>Total expense ( 267,1 billion VND)</a:t>
            </a:r>
            <a:endParaRPr lang="en-US" sz="20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EN!$B$20</c:f>
              <c:strCache>
                <c:ptCount val="1"/>
                <c:pt idx="0">
                  <c:v>Tổng chi năm 2022 ( 267,1 tỷ đồng)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EN!$A$21:$A$26</c:f>
              <c:strCache>
                <c:ptCount val="6"/>
                <c:pt idx="0">
                  <c:v>Research projects - Nafosted fund</c:v>
                </c:pt>
                <c:pt idx="1">
                  <c:v>Research projects - VAST fund</c:v>
                </c:pt>
                <c:pt idx="2">
                  <c:v>Equipment project - VAST fund</c:v>
                </c:pt>
                <c:pt idx="3">
                  <c:v>State budget for training</c:v>
                </c:pt>
                <c:pt idx="4">
                  <c:v>Tuition fees and bank interest</c:v>
                </c:pt>
                <c:pt idx="5">
                  <c:v>USTH construction project</c:v>
                </c:pt>
              </c:strCache>
            </c:strRef>
          </c:cat>
          <c:val>
            <c:numRef>
              <c:f>EN!$B$21:$B$26</c:f>
              <c:numCache>
                <c:formatCode>General</c:formatCode>
                <c:ptCount val="6"/>
                <c:pt idx="0">
                  <c:v>1.87</c:v>
                </c:pt>
                <c:pt idx="1">
                  <c:v>10.7</c:v>
                </c:pt>
                <c:pt idx="2">
                  <c:v>4.2</c:v>
                </c:pt>
                <c:pt idx="3">
                  <c:v>34.090000000000003</c:v>
                </c:pt>
                <c:pt idx="4">
                  <c:v>33.5</c:v>
                </c:pt>
                <c:pt idx="5">
                  <c:v>182.7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AB-46BC-982E-270272D154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3592656"/>
        <c:axId val="121064480"/>
      </c:barChart>
      <c:catAx>
        <c:axId val="73592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064480"/>
        <c:crosses val="autoZero"/>
        <c:auto val="1"/>
        <c:lblAlgn val="ctr"/>
        <c:lblOffset val="100"/>
        <c:noMultiLvlLbl val="0"/>
      </c:catAx>
      <c:valAx>
        <c:axId val="121064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92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FF000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u="sng" baseline="0" dirty="0">
                <a:effectLst/>
              </a:rPr>
              <a:t>Income and expenditure difference </a:t>
            </a:r>
            <a:endParaRPr lang="en-US" sz="2000" dirty="0">
              <a:effectLst/>
            </a:endParaRPr>
          </a:p>
          <a:p>
            <a:pPr>
              <a:defRPr sz="2000" b="1">
                <a:solidFill>
                  <a:srgbClr val="7030A0"/>
                </a:solidFill>
              </a:defRPr>
            </a:pPr>
            <a:r>
              <a:rPr lang="en-US" sz="2000" b="1" i="0" u="sng" baseline="0" dirty="0">
                <a:effectLst/>
              </a:rPr>
              <a:t>(147 billion VND)</a:t>
            </a:r>
            <a:endParaRPr lang="en-US" sz="20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7030A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EN!$B$34</c:f>
              <c:strCache>
                <c:ptCount val="1"/>
                <c:pt idx="0">
                  <c:v>Chênh lệch thu chi 2022 (147 tỷ đồng)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EN!$A$35:$A$40</c:f>
              <c:strCache>
                <c:ptCount val="6"/>
                <c:pt idx="0">
                  <c:v>Research projects - Nafosted fund</c:v>
                </c:pt>
                <c:pt idx="1">
                  <c:v>Research projects - VAST fund</c:v>
                </c:pt>
                <c:pt idx="2">
                  <c:v>Equipment project - VAST fund 
(transfer remaining fund to 2023)</c:v>
                </c:pt>
                <c:pt idx="3">
                  <c:v>State budget for training 
(will be cancelled)</c:v>
                </c:pt>
                <c:pt idx="4">
                  <c:v>Tuition fees and bank interest (replenishment USTH fund)</c:v>
                </c:pt>
                <c:pt idx="5">
                  <c:v>USTH construction project 
(will be cancelled)</c:v>
                </c:pt>
              </c:strCache>
            </c:strRef>
          </c:cat>
          <c:val>
            <c:numRef>
              <c:f>EN!$B$35:$B$40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7.7700000000000005</c:v>
                </c:pt>
                <c:pt idx="3">
                  <c:v>0.10999999999999943</c:v>
                </c:pt>
                <c:pt idx="4">
                  <c:v>54.7</c:v>
                </c:pt>
                <c:pt idx="5">
                  <c:v>84.5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1E-4BF2-AE79-D6054EBB0C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1067840"/>
        <c:axId val="121068400"/>
      </c:barChart>
      <c:catAx>
        <c:axId val="121067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068400"/>
        <c:crosses val="autoZero"/>
        <c:auto val="1"/>
        <c:lblAlgn val="ctr"/>
        <c:lblOffset val="100"/>
        <c:noMultiLvlLbl val="0"/>
      </c:catAx>
      <c:valAx>
        <c:axId val="121068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067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7030A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Budget 2023-</a:t>
            </a:r>
            <a:r>
              <a:rPr lang="en-US" baseline="0"/>
              <a:t> hors Airbus : 174 k€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accent4"/>
            </a:solidFill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6C7-47D9-9160-5FF327C73D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6C7-47D9-9160-5FF327C73DC9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6C7-47D9-9160-5FF327C73DC9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6C7-47D9-9160-5FF327C73DC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'Budget prévisionnel'!$L$25:$L$28</c:f>
              <c:strCache>
                <c:ptCount val="4"/>
                <c:pt idx="0">
                  <c:v>Pédagogie </c:v>
                </c:pt>
                <c:pt idx="1">
                  <c:v>Coordination</c:v>
                </c:pt>
                <c:pt idx="2">
                  <c:v>Fontionnement</c:v>
                </c:pt>
                <c:pt idx="3">
                  <c:v>Communication</c:v>
                </c:pt>
              </c:strCache>
            </c:strRef>
          </c:cat>
          <c:val>
            <c:numRef>
              <c:f>'Budget prévisionnel'!$M$25:$M$28</c:f>
              <c:numCache>
                <c:formatCode>_-* #\ ##0\ [$€-40C]_-;\-* #\ ##0\ [$€-40C]_-;_-* "-"??\ [$€-40C]_-;_-@_-</c:formatCode>
                <c:ptCount val="4"/>
                <c:pt idx="0">
                  <c:v>98000</c:v>
                </c:pt>
                <c:pt idx="1">
                  <c:v>17000</c:v>
                </c:pt>
                <c:pt idx="2">
                  <c:v>48000</c:v>
                </c:pt>
                <c:pt idx="3">
                  <c:v>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6C7-47D9-9160-5FF327C73DC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79484" y="0"/>
            <a:ext cx="3962400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7442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82863" y="871538"/>
            <a:ext cx="4181475" cy="2352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934720" y="3355419"/>
            <a:ext cx="7477760" cy="274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5294584" y="6622476"/>
            <a:ext cx="4050453" cy="34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1</a:t>
            </a:fld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837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1190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9732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8921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9771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9968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7809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3335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0075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11303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7983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funding from Consortium will be transferred and used directly by French side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997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4745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8433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4915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62003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93035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9917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03695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82863" y="871538"/>
            <a:ext cx="4181475" cy="2352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934720" y="3355419"/>
            <a:ext cx="7477760" cy="274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5294584" y="6622476"/>
            <a:ext cx="4050453" cy="34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48</a:t>
            </a:fld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46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SCIE publications of DRITT belongs to Dr. Vu </a:t>
            </a:r>
            <a:r>
              <a:rPr lang="en-US" dirty="0" err="1"/>
              <a:t>Thi</a:t>
            </a:r>
            <a:r>
              <a:rPr lang="en-US" dirty="0"/>
              <a:t> Thu Ha, former Deputy Director of DRITT. These are articles are from End 2020 (when she was still working at USTH) but counted for 2021 according to VASR system.</a:t>
            </a:r>
          </a:p>
        </p:txBody>
      </p:sp>
    </p:spTree>
    <p:extLst>
      <p:ext uri="{BB962C8B-B14F-4D97-AF65-F5344CB8AC3E}">
        <p14:creationId xmlns:p14="http://schemas.microsoft.com/office/powerpoint/2010/main" val="1530201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56369-02B8-4D46-99BC-8D82E82F8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941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9495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7601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2102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9577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736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4" name="Google Shape;104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ECFB0-21CF-4D0E-9FE3-569043F2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6E5F4-0534-4D2B-83D3-41DA4BDDE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F3734-8308-49C0-BF2F-8EFD7164D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F2A4C-2ED7-4D8A-AB07-A5687B09AA34}" type="datetime1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163B1-470E-4A6B-8D52-AD1C8B19A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3F557-0CF6-44A8-8519-1576560B0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C500-7ECF-41F5-91F5-6EF1E6E48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88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9" r:id="rId2"/>
    <p:sldLayoutId id="2147483660" r:id="rId3"/>
    <p:sldLayoutId id="2147483661" r:id="rId4"/>
    <p:sldLayoutId id="2147483662" r:id="rId5"/>
    <p:sldLayoutId id="214748366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6.jpe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46;p19">
            <a:extLst>
              <a:ext uri="{FF2B5EF4-FFF2-40B4-BE49-F238E27FC236}">
                <a16:creationId xmlns:a16="http://schemas.microsoft.com/office/drawing/2014/main" id="{0071F4D7-A8AF-4BA9-83F8-70E47F2780DC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76" y="939270"/>
            <a:ext cx="6039682" cy="607342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2266546" y="471727"/>
            <a:ext cx="78404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Times New Roman"/>
              </a:rPr>
              <a:t>UNIVERSITE DES SCIENCES ET DES TECHNOLOGIES DE HANOI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Times New Roman"/>
              </a:rPr>
              <a:t>VIETNAM FRANCE</a:t>
            </a:r>
            <a:endParaRPr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2" y="229185"/>
            <a:ext cx="1788504" cy="10836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75A60D-85E9-440B-9008-E25F4006D29C}"/>
              </a:ext>
            </a:extLst>
          </p:cNvPr>
          <p:cNvSpPr/>
          <p:nvPr/>
        </p:nvSpPr>
        <p:spPr>
          <a:xfrm>
            <a:off x="566767" y="2515011"/>
            <a:ext cx="7905946" cy="1107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CA Consortium USTH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Mars 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0F756E0-B50B-424B-A06F-1465A7A22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Flowchart: Stored Data 44">
            <a:extLst>
              <a:ext uri="{FF2B5EF4-FFF2-40B4-BE49-F238E27FC236}">
                <a16:creationId xmlns:a16="http://schemas.microsoft.com/office/drawing/2014/main" id="{87B8743F-4D66-4B42-86B0-248F5C7DCD50}"/>
              </a:ext>
            </a:extLst>
          </p:cNvPr>
          <p:cNvSpPr/>
          <p:nvPr/>
        </p:nvSpPr>
        <p:spPr>
          <a:xfrm flipH="1">
            <a:off x="7698513" y="2623335"/>
            <a:ext cx="3435710" cy="2262718"/>
          </a:xfrm>
          <a:prstGeom prst="flowChartOnlineStorage">
            <a:avLst/>
          </a:prstGeom>
          <a:solidFill>
            <a:srgbClr val="DA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DABADF-0D1A-4B48-88BE-F94E10FF4DDB}"/>
              </a:ext>
            </a:extLst>
          </p:cNvPr>
          <p:cNvSpPr/>
          <p:nvPr/>
        </p:nvSpPr>
        <p:spPr>
          <a:xfrm>
            <a:off x="1" y="148735"/>
            <a:ext cx="3157268" cy="830255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7E15FF-9860-4D98-8EFD-2A138B0CD222}"/>
              </a:ext>
            </a:extLst>
          </p:cNvPr>
          <p:cNvSpPr txBox="1"/>
          <p:nvPr/>
        </p:nvSpPr>
        <p:spPr>
          <a:xfrm>
            <a:off x="79130" y="240695"/>
            <a:ext cx="2950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latin typeface="Segoe UI bold" panose="020B0802040204020203" pitchFamily="34" charset="0"/>
                <a:ea typeface="Segoe UI bold" panose="020B0802040204020203" pitchFamily="34" charset="0"/>
                <a:cs typeface="Segoe UI bold" panose="020B0802040204020203" pitchFamily="34" charset="0"/>
              </a:rPr>
              <a:t>3. RESEARCH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old" panose="020B0802040204020203" pitchFamily="34" charset="0"/>
              <a:ea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8" name="Flowchart: Stored Data 7">
            <a:extLst>
              <a:ext uri="{FF2B5EF4-FFF2-40B4-BE49-F238E27FC236}">
                <a16:creationId xmlns:a16="http://schemas.microsoft.com/office/drawing/2014/main" id="{904C9A4B-C30D-49B3-B83B-8A704E246B7B}"/>
              </a:ext>
            </a:extLst>
          </p:cNvPr>
          <p:cNvSpPr/>
          <p:nvPr/>
        </p:nvSpPr>
        <p:spPr>
          <a:xfrm>
            <a:off x="1409963" y="2614374"/>
            <a:ext cx="3034081" cy="2262717"/>
          </a:xfrm>
          <a:prstGeom prst="flowChartOnlineStorage">
            <a:avLst/>
          </a:prstGeom>
          <a:solidFill>
            <a:srgbClr val="DA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D72CD7-98FB-4931-80D3-D96BACF87FE2}"/>
              </a:ext>
            </a:extLst>
          </p:cNvPr>
          <p:cNvSpPr/>
          <p:nvPr/>
        </p:nvSpPr>
        <p:spPr>
          <a:xfrm>
            <a:off x="3602112" y="2617509"/>
            <a:ext cx="2249497" cy="2262717"/>
          </a:xfrm>
          <a:prstGeom prst="rect">
            <a:avLst/>
          </a:prstGeom>
          <a:solidFill>
            <a:srgbClr val="E9F6F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BE317D-4B39-49C4-A0B2-FC1DD696344D}"/>
              </a:ext>
            </a:extLst>
          </p:cNvPr>
          <p:cNvSpPr/>
          <p:nvPr/>
        </p:nvSpPr>
        <p:spPr>
          <a:xfrm>
            <a:off x="5845172" y="2614373"/>
            <a:ext cx="2387769" cy="2262718"/>
          </a:xfrm>
          <a:prstGeom prst="rect">
            <a:avLst/>
          </a:prstGeom>
          <a:solidFill>
            <a:srgbClr val="C2EE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6A46A7-F0D8-4411-B9AA-D7A20C184A78}"/>
              </a:ext>
            </a:extLst>
          </p:cNvPr>
          <p:cNvSpPr/>
          <p:nvPr/>
        </p:nvSpPr>
        <p:spPr>
          <a:xfrm>
            <a:off x="2319484" y="1694038"/>
            <a:ext cx="755382" cy="683496"/>
          </a:xfrm>
          <a:prstGeom prst="ellipse">
            <a:avLst/>
          </a:prstGeom>
          <a:solidFill>
            <a:srgbClr val="BBDEFB"/>
          </a:solidFill>
          <a:ln>
            <a:solidFill>
              <a:srgbClr val="BBDE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50216EC-A229-4921-B309-F5B01987123F}"/>
              </a:ext>
            </a:extLst>
          </p:cNvPr>
          <p:cNvSpPr/>
          <p:nvPr/>
        </p:nvSpPr>
        <p:spPr>
          <a:xfrm>
            <a:off x="4355783" y="1694038"/>
            <a:ext cx="725718" cy="692458"/>
          </a:xfrm>
          <a:prstGeom prst="ellipse">
            <a:avLst/>
          </a:prstGeom>
          <a:solidFill>
            <a:srgbClr val="BBDEFB"/>
          </a:solidFill>
          <a:ln>
            <a:solidFill>
              <a:srgbClr val="BBDE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0D653B-C530-418F-AF73-13C35A2C1F3D}"/>
              </a:ext>
            </a:extLst>
          </p:cNvPr>
          <p:cNvSpPr/>
          <p:nvPr/>
        </p:nvSpPr>
        <p:spPr>
          <a:xfrm>
            <a:off x="6661366" y="1674225"/>
            <a:ext cx="755382" cy="692458"/>
          </a:xfrm>
          <a:prstGeom prst="ellipse">
            <a:avLst/>
          </a:prstGeom>
          <a:solidFill>
            <a:srgbClr val="BBDEFB"/>
          </a:solidFill>
          <a:ln>
            <a:solidFill>
              <a:srgbClr val="BBDE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BD6B527-3006-42C5-A0B9-594536A22938}"/>
              </a:ext>
            </a:extLst>
          </p:cNvPr>
          <p:cNvSpPr/>
          <p:nvPr/>
        </p:nvSpPr>
        <p:spPr>
          <a:xfrm>
            <a:off x="8898241" y="1647887"/>
            <a:ext cx="755381" cy="692458"/>
          </a:xfrm>
          <a:prstGeom prst="ellipse">
            <a:avLst/>
          </a:prstGeom>
          <a:solidFill>
            <a:srgbClr val="BBDEFB"/>
          </a:solidFill>
          <a:ln>
            <a:solidFill>
              <a:srgbClr val="BBDE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FBCD46-916A-4F2D-AF14-23E996BFDBDD}"/>
              </a:ext>
            </a:extLst>
          </p:cNvPr>
          <p:cNvSpPr txBox="1"/>
          <p:nvPr/>
        </p:nvSpPr>
        <p:spPr>
          <a:xfrm>
            <a:off x="2406546" y="1798152"/>
            <a:ext cx="5460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73896"/>
                </a:solidFill>
              </a:rPr>
              <a:t>08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6B288F-1F2F-464D-93D4-C757BD83F718}"/>
              </a:ext>
            </a:extLst>
          </p:cNvPr>
          <p:cNvSpPr txBox="1"/>
          <p:nvPr/>
        </p:nvSpPr>
        <p:spPr>
          <a:xfrm>
            <a:off x="8942416" y="1749104"/>
            <a:ext cx="65442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FCF132-1764-4D3A-A4D2-75AA8595AFC5}"/>
              </a:ext>
            </a:extLst>
          </p:cNvPr>
          <p:cNvSpPr txBox="1"/>
          <p:nvPr/>
        </p:nvSpPr>
        <p:spPr>
          <a:xfrm>
            <a:off x="4441678" y="1800201"/>
            <a:ext cx="5460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D1C24"/>
                </a:solidFill>
              </a:rPr>
              <a:t>23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BE1A8-65A7-4683-8BFB-676D84840715}"/>
              </a:ext>
            </a:extLst>
          </p:cNvPr>
          <p:cNvSpPr txBox="1"/>
          <p:nvPr/>
        </p:nvSpPr>
        <p:spPr>
          <a:xfrm>
            <a:off x="6766040" y="1784404"/>
            <a:ext cx="5460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73896"/>
                </a:solidFill>
              </a:rPr>
              <a:t>02</a:t>
            </a: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3490B231-88AE-4268-9E6D-C1ECC2E5329C}"/>
              </a:ext>
            </a:extLst>
          </p:cNvPr>
          <p:cNvSpPr txBox="1"/>
          <p:nvPr/>
        </p:nvSpPr>
        <p:spPr>
          <a:xfrm>
            <a:off x="1135365" y="2744836"/>
            <a:ext cx="2437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Aft>
                <a:spcPts val="1200"/>
              </a:spcAft>
              <a:buClrTx/>
              <a:defRPr/>
            </a:pPr>
            <a:r>
              <a:rPr lang="en-US" sz="2400" kern="12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NAFOSTED</a:t>
            </a:r>
          </a:p>
          <a:p>
            <a:pPr lvl="1" algn="ctr">
              <a:spcAft>
                <a:spcPts val="1200"/>
              </a:spcAft>
              <a:buClrTx/>
              <a:defRPr/>
            </a:pPr>
            <a:r>
              <a:rPr lang="en-US" sz="2400" b="1" kern="1200" dirty="0">
                <a:solidFill>
                  <a:srgbClr val="27389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1.870 million </a:t>
            </a:r>
            <a:r>
              <a:rPr lang="en-US" sz="2000" kern="12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VND</a:t>
            </a: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810EAC05-B9D7-4CFB-981F-5619284B675A}"/>
              </a:ext>
            </a:extLst>
          </p:cNvPr>
          <p:cNvSpPr txBox="1"/>
          <p:nvPr/>
        </p:nvSpPr>
        <p:spPr>
          <a:xfrm>
            <a:off x="3614193" y="2777783"/>
            <a:ext cx="21503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" lvl="1" algn="ctr">
              <a:spcAft>
                <a:spcPts val="1200"/>
              </a:spcAft>
              <a:buClrTx/>
              <a:defRPr/>
            </a:pPr>
            <a:r>
              <a:rPr lang="en-US" sz="2400" kern="12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VAST</a:t>
            </a:r>
          </a:p>
          <a:p>
            <a:pPr marL="53975" lvl="1" algn="ctr">
              <a:spcAft>
                <a:spcPts val="1200"/>
              </a:spcAft>
              <a:buClrTx/>
              <a:defRPr/>
            </a:pPr>
            <a:r>
              <a:rPr lang="en-US" sz="2400" b="1" dirty="0">
                <a:solidFill>
                  <a:srgbClr val="27389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10.700 </a:t>
            </a:r>
            <a:r>
              <a:rPr lang="en-US" sz="2400" b="1" kern="1200" dirty="0">
                <a:solidFill>
                  <a:srgbClr val="27389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million </a:t>
            </a:r>
            <a:r>
              <a:rPr lang="en-US" sz="2000" kern="12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VND</a:t>
            </a: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AB20F69D-1222-4C09-A5A7-7742CC4B3D22}"/>
              </a:ext>
            </a:extLst>
          </p:cNvPr>
          <p:cNvSpPr txBox="1"/>
          <p:nvPr/>
        </p:nvSpPr>
        <p:spPr>
          <a:xfrm>
            <a:off x="5856791" y="2784330"/>
            <a:ext cx="23761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spcAft>
                <a:spcPts val="1200"/>
              </a:spcAft>
              <a:buClrTx/>
              <a:defRPr/>
            </a:pPr>
            <a:r>
              <a:rPr lang="en-US" sz="2400" kern="12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VINIF</a:t>
            </a:r>
          </a:p>
          <a:p>
            <a:pPr marL="53975" lvl="1" algn="ctr">
              <a:spcAft>
                <a:spcPts val="1200"/>
              </a:spcAft>
              <a:buClrTx/>
              <a:defRPr/>
            </a:pPr>
            <a:r>
              <a:rPr lang="en-US" sz="2400" b="1" dirty="0">
                <a:solidFill>
                  <a:srgbClr val="27389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2.400</a:t>
            </a:r>
            <a:r>
              <a:rPr lang="en-US" sz="2400" b="1" kern="1200" dirty="0">
                <a:solidFill>
                  <a:srgbClr val="27389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million</a:t>
            </a:r>
            <a:r>
              <a:rPr lang="en-US" sz="2400" kern="12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VND</a:t>
            </a:r>
          </a:p>
        </p:txBody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1019F9A2-0669-4CB4-9BC0-BC1227045403}"/>
              </a:ext>
            </a:extLst>
          </p:cNvPr>
          <p:cNvSpPr txBox="1"/>
          <p:nvPr/>
        </p:nvSpPr>
        <p:spPr>
          <a:xfrm>
            <a:off x="7312074" y="2809793"/>
            <a:ext cx="4999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" lvl="1" algn="ctr">
              <a:spcAft>
                <a:spcPts val="1200"/>
              </a:spcAft>
              <a:buClrTx/>
              <a:defRPr/>
            </a:pPr>
            <a:r>
              <a:rPr lang="en-US" sz="2400" kern="12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USTH</a:t>
            </a:r>
          </a:p>
          <a:p>
            <a:pPr marL="107950" lvl="1" algn="ctr">
              <a:spcAft>
                <a:spcPts val="1200"/>
              </a:spcAft>
              <a:buClrTx/>
              <a:defRPr/>
            </a:pPr>
            <a:r>
              <a:rPr lang="en-US" sz="2400" b="1" kern="1200" dirty="0">
                <a:solidFill>
                  <a:srgbClr val="27389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1.900 million </a:t>
            </a:r>
          </a:p>
          <a:p>
            <a:pPr marL="107950" lvl="1" algn="ctr">
              <a:spcAft>
                <a:spcPts val="1200"/>
              </a:spcAft>
              <a:buClrTx/>
              <a:defRPr/>
            </a:pPr>
            <a:r>
              <a:rPr lang="en-US" sz="2000" kern="12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VND</a:t>
            </a:r>
            <a:endParaRPr lang="en-US" sz="2400" kern="12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2C3676-83ED-4EE0-9BAA-10E062FEB4BD}"/>
              </a:ext>
            </a:extLst>
          </p:cNvPr>
          <p:cNvSpPr txBox="1"/>
          <p:nvPr/>
        </p:nvSpPr>
        <p:spPr>
          <a:xfrm>
            <a:off x="22159" y="1020307"/>
            <a:ext cx="10014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200"/>
              </a:spcBef>
              <a:spcAft>
                <a:spcPts val="600"/>
              </a:spcAft>
              <a:buClrTx/>
              <a:defRPr/>
            </a:pPr>
            <a:r>
              <a:rPr lang="fr-FR" sz="2400" b="1" kern="1200" dirty="0">
                <a:solidFill>
                  <a:srgbClr val="ED1C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2022 RESEARCH FUNDING</a:t>
            </a:r>
            <a:r>
              <a:rPr lang="fr-FR" sz="1800" b="1" kern="1200" dirty="0">
                <a:solidFill>
                  <a:srgbClr val="ED1C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   (~ 640.000 €)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376A647-B3B0-4A1D-AC45-3D29B0C12411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2697175" y="2377534"/>
            <a:ext cx="0" cy="323242"/>
          </a:xfrm>
          <a:prstGeom prst="line">
            <a:avLst/>
          </a:prstGeom>
          <a:ln w="28575">
            <a:solidFill>
              <a:srgbClr val="DAF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69356C6-767C-42DB-BF82-1EDA10BFFDFA}"/>
              </a:ext>
            </a:extLst>
          </p:cNvPr>
          <p:cNvCxnSpPr>
            <a:cxnSpLocks/>
            <a:stCxn id="15" idx="4"/>
            <a:endCxn id="10" idx="0"/>
          </p:cNvCxnSpPr>
          <p:nvPr/>
        </p:nvCxnSpPr>
        <p:spPr>
          <a:xfrm>
            <a:off x="4718642" y="2386496"/>
            <a:ext cx="8219" cy="231013"/>
          </a:xfrm>
          <a:prstGeom prst="line">
            <a:avLst/>
          </a:prstGeom>
          <a:ln w="28575">
            <a:solidFill>
              <a:srgbClr val="DAF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ABE3C92-C251-4A20-8416-E9BD38E35160}"/>
              </a:ext>
            </a:extLst>
          </p:cNvPr>
          <p:cNvCxnSpPr>
            <a:cxnSpLocks/>
            <a:stCxn id="17" idx="4"/>
            <a:endCxn id="12" idx="0"/>
          </p:cNvCxnSpPr>
          <p:nvPr/>
        </p:nvCxnSpPr>
        <p:spPr>
          <a:xfrm>
            <a:off x="7039057" y="2366683"/>
            <a:ext cx="0" cy="247690"/>
          </a:xfrm>
          <a:prstGeom prst="line">
            <a:avLst/>
          </a:prstGeom>
          <a:ln w="28575">
            <a:solidFill>
              <a:srgbClr val="DAF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D4DABFA-0864-48B3-A7CE-3F11B587C8FF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9275932" y="2340345"/>
            <a:ext cx="790" cy="259816"/>
          </a:xfrm>
          <a:prstGeom prst="line">
            <a:avLst/>
          </a:prstGeom>
          <a:ln w="28575">
            <a:solidFill>
              <a:srgbClr val="DAF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FF131FB1-0BB5-401F-852E-9D07F16A467B}"/>
              </a:ext>
            </a:extLst>
          </p:cNvPr>
          <p:cNvSpPr/>
          <p:nvPr/>
        </p:nvSpPr>
        <p:spPr>
          <a:xfrm>
            <a:off x="1737360" y="5200954"/>
            <a:ext cx="8616494" cy="651080"/>
          </a:xfrm>
          <a:prstGeom prst="roundRect">
            <a:avLst>
              <a:gd name="adj" fmla="val 46175"/>
            </a:avLst>
          </a:prstGeom>
          <a:solidFill>
            <a:srgbClr val="BBDEFB"/>
          </a:solidFill>
          <a:ln>
            <a:solidFill>
              <a:srgbClr val="BBDE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16">
            <a:extLst>
              <a:ext uri="{FF2B5EF4-FFF2-40B4-BE49-F238E27FC236}">
                <a16:creationId xmlns:a16="http://schemas.microsoft.com/office/drawing/2014/main" id="{9E0D33E6-921A-4AA8-A96F-24C8BF9A7FC5}"/>
              </a:ext>
            </a:extLst>
          </p:cNvPr>
          <p:cNvSpPr txBox="1"/>
          <p:nvPr/>
        </p:nvSpPr>
        <p:spPr>
          <a:xfrm>
            <a:off x="1617572" y="5295661"/>
            <a:ext cx="8736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Aft>
                <a:spcPts val="1200"/>
              </a:spcAft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02</a:t>
            </a:r>
            <a:r>
              <a:rPr lang="en-US" sz="2000" kern="12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VINIF post-doc and </a:t>
            </a:r>
            <a:r>
              <a:rPr lang="en-US" sz="2400" b="1" kern="1200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01</a:t>
            </a:r>
            <a:r>
              <a:rPr lang="en-US" sz="2000" kern="12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PhD Scholarship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FB55532-7276-4E89-8FB1-ACD303238A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FD8B9A-39D8-488D-8823-10B8BC06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C500-7ECF-41F5-91F5-6EF1E6E48EBE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758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29A22E-26A6-4C65-A151-0E947CB5CD22}"/>
              </a:ext>
            </a:extLst>
          </p:cNvPr>
          <p:cNvSpPr/>
          <p:nvPr/>
        </p:nvSpPr>
        <p:spPr>
          <a:xfrm>
            <a:off x="438971" y="1480555"/>
            <a:ext cx="5412735" cy="2821808"/>
          </a:xfrm>
          <a:prstGeom prst="roundRect">
            <a:avLst>
              <a:gd name="adj" fmla="val 7485"/>
            </a:avLst>
          </a:prstGeom>
          <a:solidFill>
            <a:srgbClr val="DAF8F8"/>
          </a:solidFill>
          <a:ln>
            <a:solidFill>
              <a:srgbClr val="DA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2264" y="1805657"/>
            <a:ext cx="4951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lecturers/staff having SCIE publications in 2022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2264" y="2224269"/>
            <a:ext cx="6116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Average </a:t>
            </a:r>
            <a:r>
              <a:rPr lang="en-US" sz="1600" b="1" dirty="0">
                <a:solidFill>
                  <a:srgbClr val="27389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1.6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SCIE paper/lecturer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 2022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DEAB48-4969-458D-88E0-ADE99E4C9CA3}"/>
              </a:ext>
            </a:extLst>
          </p:cNvPr>
          <p:cNvSpPr txBox="1"/>
          <p:nvPr/>
        </p:nvSpPr>
        <p:spPr>
          <a:xfrm>
            <a:off x="6474927" y="1332269"/>
            <a:ext cx="485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Evolution of SCI-E publication over years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42E0655F-FF2A-4CE8-A330-D00F257EE66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977719" y="1815966"/>
          <a:ext cx="5775310" cy="3941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C9815153-6A54-4DE1-9D8D-8B83A76A452E}"/>
              </a:ext>
            </a:extLst>
          </p:cNvPr>
          <p:cNvSpPr txBox="1"/>
          <p:nvPr/>
        </p:nvSpPr>
        <p:spPr>
          <a:xfrm>
            <a:off x="6751576" y="2054992"/>
            <a:ext cx="142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Total: 533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7565F1-80E8-4495-99B7-1323A2E8EC3C}"/>
              </a:ext>
            </a:extLst>
          </p:cNvPr>
          <p:cNvSpPr/>
          <p:nvPr/>
        </p:nvSpPr>
        <p:spPr>
          <a:xfrm>
            <a:off x="1" y="148735"/>
            <a:ext cx="3427010" cy="830255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AE14B2-F128-439E-A340-3F23B2447C27}"/>
              </a:ext>
            </a:extLst>
          </p:cNvPr>
          <p:cNvSpPr txBox="1"/>
          <p:nvPr/>
        </p:nvSpPr>
        <p:spPr>
          <a:xfrm>
            <a:off x="552613" y="2620999"/>
            <a:ext cx="4951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Ranking at VAST: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No.3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in general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No. 2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 terms of Q1+Q2 and IF  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35E695-716E-4F1A-A6DB-E52416319206}"/>
              </a:ext>
            </a:extLst>
          </p:cNvPr>
          <p:cNvSpPr txBox="1"/>
          <p:nvPr/>
        </p:nvSpPr>
        <p:spPr>
          <a:xfrm>
            <a:off x="79131" y="240695"/>
            <a:ext cx="3750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latin typeface="Segoe UI bold" panose="020B0802040204020203" pitchFamily="34" charset="0"/>
                <a:ea typeface="Segoe UI bold" panose="020B0802040204020203" pitchFamily="34" charset="0"/>
                <a:cs typeface="Segoe UI bold" panose="020B0802040204020203" pitchFamily="34" charset="0"/>
              </a:rPr>
              <a:t>3. RESEARCH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old" panose="020B0802040204020203" pitchFamily="34" charset="0"/>
              <a:ea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D9997FF-5FB7-4F30-83E8-34586B8CCDBE}"/>
              </a:ext>
            </a:extLst>
          </p:cNvPr>
          <p:cNvSpPr/>
          <p:nvPr/>
        </p:nvSpPr>
        <p:spPr>
          <a:xfrm>
            <a:off x="501977" y="4676179"/>
            <a:ext cx="5412735" cy="1515071"/>
          </a:xfrm>
          <a:prstGeom prst="roundRect">
            <a:avLst>
              <a:gd name="adj" fmla="val 7485"/>
            </a:avLst>
          </a:prstGeom>
          <a:solidFill>
            <a:srgbClr val="DAF8F8"/>
          </a:solidFill>
          <a:ln>
            <a:solidFill>
              <a:srgbClr val="DA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D83F6B-89F8-4427-9015-D2C9BAC1B62F}"/>
              </a:ext>
            </a:extLst>
          </p:cNvPr>
          <p:cNvSpPr txBox="1"/>
          <p:nvPr/>
        </p:nvSpPr>
        <p:spPr>
          <a:xfrm>
            <a:off x="604380" y="5104561"/>
            <a:ext cx="2925204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01 Top-tiers research group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02 Emerging research groups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94D6E3A-07E1-43DC-B75E-5578C12EBF2E}"/>
              </a:ext>
            </a:extLst>
          </p:cNvPr>
          <p:cNvSpPr/>
          <p:nvPr/>
        </p:nvSpPr>
        <p:spPr>
          <a:xfrm>
            <a:off x="432005" y="1166035"/>
            <a:ext cx="1841263" cy="546847"/>
          </a:xfrm>
          <a:prstGeom prst="roundRect">
            <a:avLst>
              <a:gd name="adj" fmla="val 46175"/>
            </a:avLst>
          </a:prstGeom>
          <a:solidFill>
            <a:srgbClr val="273896"/>
          </a:solidFill>
          <a:ln>
            <a:solidFill>
              <a:srgbClr val="BBDE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FC0FE7B7-FC70-4A10-90DA-874291EAEBBF}"/>
              </a:ext>
            </a:extLst>
          </p:cNvPr>
          <p:cNvSpPr txBox="1"/>
          <p:nvPr/>
        </p:nvSpPr>
        <p:spPr>
          <a:xfrm>
            <a:off x="531496" y="1237417"/>
            <a:ext cx="164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spcAft>
                <a:spcPts val="1200"/>
              </a:spcAft>
              <a:buClrTx/>
              <a:defRPr/>
            </a:pPr>
            <a:r>
              <a:rPr lang="en-US" kern="12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PUBLICATION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141479E-24A1-403C-ABE1-F21FA5A108E7}"/>
              </a:ext>
            </a:extLst>
          </p:cNvPr>
          <p:cNvSpPr/>
          <p:nvPr/>
        </p:nvSpPr>
        <p:spPr>
          <a:xfrm>
            <a:off x="480418" y="4439240"/>
            <a:ext cx="2180895" cy="546847"/>
          </a:xfrm>
          <a:prstGeom prst="roundRect">
            <a:avLst>
              <a:gd name="adj" fmla="val 46175"/>
            </a:avLst>
          </a:prstGeom>
          <a:solidFill>
            <a:srgbClr val="273896"/>
          </a:solidFill>
          <a:ln>
            <a:solidFill>
              <a:srgbClr val="BBDE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61379E49-B572-4EE1-B8CD-13068752C498}"/>
              </a:ext>
            </a:extLst>
          </p:cNvPr>
          <p:cNvSpPr txBox="1"/>
          <p:nvPr/>
        </p:nvSpPr>
        <p:spPr>
          <a:xfrm>
            <a:off x="552613" y="4537918"/>
            <a:ext cx="210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spcAft>
                <a:spcPts val="1200"/>
              </a:spcAft>
              <a:buClrTx/>
              <a:defRPr/>
            </a:pPr>
            <a:r>
              <a:rPr lang="en-US" kern="12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NEW HIGHLIGHT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B0D0C30D-A521-45FB-908D-A0A5FB6B351D}"/>
              </a:ext>
            </a:extLst>
          </p:cNvPr>
          <p:cNvSpPr/>
          <p:nvPr/>
        </p:nvSpPr>
        <p:spPr>
          <a:xfrm>
            <a:off x="3427010" y="5232030"/>
            <a:ext cx="274590" cy="632817"/>
          </a:xfrm>
          <a:prstGeom prst="rightBrace">
            <a:avLst>
              <a:gd name="adj1" fmla="val 12141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93D83D-E7EF-4129-A2AB-C4ED40DFFF09}"/>
              </a:ext>
            </a:extLst>
          </p:cNvPr>
          <p:cNvSpPr txBox="1"/>
          <p:nvPr/>
        </p:nvSpPr>
        <p:spPr>
          <a:xfrm>
            <a:off x="3655597" y="5232030"/>
            <a:ext cx="2083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Implementation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2023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98B484-D2BD-4503-BA3D-C2D5F31A612F}"/>
              </a:ext>
            </a:extLst>
          </p:cNvPr>
          <p:cNvSpPr txBox="1"/>
          <p:nvPr/>
        </p:nvSpPr>
        <p:spPr>
          <a:xfrm>
            <a:off x="552612" y="3266653"/>
            <a:ext cx="5224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Publication in top-ranked journals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(Journal of American Chemical Society, Nature Communications, Nano Letters, Phytomedicine, The Plant Journal, etc.)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D6B6AD5-9586-428E-B61F-DF94082BDD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87A7CB-2D07-4A64-8B18-2F519EB7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C500-7ECF-41F5-91F5-6EF1E6E48E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26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AB00E-9F7B-4C14-99EE-E8E779F40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6206" y="203580"/>
            <a:ext cx="7290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Segoe UI bold" panose="020B0802040204020203" pitchFamily="34" charset="0"/>
                <a:ea typeface="Segoe UI bold" panose="020B0802040204020203" pitchFamily="34" charset="0"/>
                <a:cs typeface="Segoe UI bold" panose="020B0802040204020203" pitchFamily="34" charset="0"/>
              </a:rPr>
              <a:t>3. RESEARCH</a:t>
            </a:r>
            <a:endParaRPr lang="en-US" sz="2800" b="1" kern="1200" cap="all" dirty="0">
              <a:solidFill>
                <a:prstClr val="white"/>
              </a:solidFill>
              <a:latin typeface="Segoe UI bold" panose="020B0802040204020203" pitchFamily="34" charset="0"/>
              <a:ea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20EC2-33A5-40FE-AD44-94015D8B71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871" y="1323369"/>
            <a:ext cx="4034161" cy="2693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16"/>
          <p:cNvSpPr txBox="1"/>
          <p:nvPr/>
        </p:nvSpPr>
        <p:spPr>
          <a:xfrm>
            <a:off x="280797" y="1327281"/>
            <a:ext cx="714627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lvl="1" indent="-11271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Public lecture of Prof. Duncan Haldane, Nobel Prize Laureate</a:t>
            </a:r>
          </a:p>
          <a:p>
            <a:pPr marL="233363" lvl="1" indent="-112713">
              <a:spcAft>
                <a:spcPts val="600"/>
              </a:spcAft>
              <a:buClrTx/>
              <a:buFont typeface="Arial" pitchFamily="34" charset="0"/>
              <a:buChar char="•"/>
              <a:defRPr/>
            </a:pPr>
            <a:r>
              <a:rPr lang="en-US" kern="12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5</a:t>
            </a:r>
            <a:r>
              <a:rPr lang="en-US" kern="1200" baseline="30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</a:t>
            </a:r>
            <a:r>
              <a:rPr lang="en-US" kern="12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Biology Conference in </a:t>
            </a:r>
            <a:r>
              <a:rPr lang="en-US" kern="1200" dirty="0" err="1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Quy</a:t>
            </a:r>
            <a:r>
              <a:rPr lang="en-US" kern="12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Nhon</a:t>
            </a:r>
          </a:p>
          <a:p>
            <a:pPr marL="233363" lvl="1" indent="-112713">
              <a:spcAft>
                <a:spcPts val="600"/>
              </a:spcAft>
              <a:buClrTx/>
              <a:buFont typeface="Arial" pitchFamily="34" charset="0"/>
              <a:buChar char="•"/>
              <a:defRPr/>
            </a:pPr>
            <a:r>
              <a:rPr lang="en-US" kern="12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2</a:t>
            </a:r>
            <a:r>
              <a:rPr lang="en-US" kern="1200" baseline="30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nd</a:t>
            </a:r>
            <a:r>
              <a:rPr lang="en-US" kern="12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Vietnam Conference on Earth and Environmental Sciences in </a:t>
            </a:r>
            <a:r>
              <a:rPr lang="en-US" kern="1200" dirty="0" err="1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Quy</a:t>
            </a:r>
            <a:r>
              <a:rPr lang="en-US" kern="12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Nhon </a:t>
            </a:r>
          </a:p>
          <a:p>
            <a:pPr marL="233363" lvl="1" indent="-11271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</a:t>
            </a:r>
            <a:r>
              <a:rPr lang="en-US" baseline="300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st</a:t>
            </a:r>
            <a:r>
              <a:rPr lang="en-US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International Conference in Chemistry Science (ICCS) 2022</a:t>
            </a:r>
          </a:p>
          <a:p>
            <a:pPr marL="233363" lvl="1" indent="-11271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Project of Dr. To </a:t>
            </a:r>
            <a:r>
              <a:rPr lang="en-US" dirty="0" err="1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Thi</a:t>
            </a:r>
            <a:r>
              <a:rPr lang="en-US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Mai Huong in collaboration with colleagues from IBT was selected as 1 of 10 S&amp;T events in Vietnam</a:t>
            </a:r>
          </a:p>
          <a:p>
            <a:pPr marL="233363" lvl="1" indent="-11271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Café </a:t>
            </a:r>
            <a:r>
              <a:rPr lang="en-US" dirty="0" err="1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Scientifique</a:t>
            </a:r>
            <a:r>
              <a:rPr lang="en-US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series</a:t>
            </a:r>
            <a:endParaRPr lang="en-US" kern="12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C27D3B-7A7E-4A0F-AC37-401B1B52B2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32" y="136525"/>
            <a:ext cx="982462" cy="5526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E062E0-0BED-4814-A56A-0CB7411C6D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755" y="4382073"/>
            <a:ext cx="3781245" cy="24759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58EE6-D56E-4C16-BEF6-D243B1695F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8712" y="4382075"/>
            <a:ext cx="3682042" cy="2475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7CC331-B18A-4E0F-AE83-1FC4756148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382073"/>
            <a:ext cx="4728711" cy="24759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75B8E4-2C24-4D6A-B67A-0FD5E553EFA0}"/>
              </a:ext>
            </a:extLst>
          </p:cNvPr>
          <p:cNvSpPr txBox="1"/>
          <p:nvPr/>
        </p:nvSpPr>
        <p:spPr>
          <a:xfrm>
            <a:off x="360238" y="796208"/>
            <a:ext cx="4295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Tx/>
              <a:buFont typeface="Wingdings" panose="05000000000000000000" pitchFamily="2" charset="2"/>
              <a:buChar char="q"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Segoe UI bold" panose="020B0802040204020203" pitchFamily="34" charset="0"/>
                <a:ea typeface="Segoe UI bold" panose="020B0802040204020203" pitchFamily="34" charset="0"/>
                <a:cs typeface="Segoe UI bold" panose="020B0802040204020203" pitchFamily="34" charset="0"/>
              </a:rPr>
              <a:t>SCIENTIFIC </a:t>
            </a:r>
            <a:r>
              <a:rPr lang="en-US" sz="2400" b="1" kern="1200" cap="all" dirty="0">
                <a:solidFill>
                  <a:prstClr val="white"/>
                </a:solidFill>
                <a:latin typeface="Segoe UI bold" panose="020B0802040204020203" pitchFamily="34" charset="0"/>
                <a:ea typeface="Segoe UI bold" panose="020B0802040204020203" pitchFamily="34" charset="0"/>
                <a:cs typeface="Segoe UI bold" panose="020B0802040204020203" pitchFamily="34" charset="0"/>
              </a:rPr>
              <a:t>EVENTS:</a:t>
            </a:r>
          </a:p>
        </p:txBody>
      </p:sp>
    </p:spTree>
    <p:extLst>
      <p:ext uri="{BB962C8B-B14F-4D97-AF65-F5344CB8AC3E}">
        <p14:creationId xmlns:p14="http://schemas.microsoft.com/office/powerpoint/2010/main" val="709417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AB00E-9F7B-4C14-99EE-E8E779F40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1950304"/>
            <a:ext cx="12192000" cy="1411206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5944" y="2006874"/>
            <a:ext cx="1047117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200" dirty="0">
                <a:solidFill>
                  <a:prstClr val="white"/>
                </a:solidFill>
                <a:latin typeface="Segoe UI bold" pitchFamily="34" charset="0"/>
                <a:ea typeface="+mn-ea"/>
                <a:cs typeface="Segoe UI bold" pitchFamily="34" charset="0"/>
              </a:rPr>
              <a:t>4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 pitchFamily="34" charset="0"/>
                <a:ea typeface="+mn-ea"/>
                <a:cs typeface="Segoe UI bold" pitchFamily="34" charset="0"/>
              </a:rPr>
              <a:t>. NATIONAL &amp; INTERNATIONAL COOPERATION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6D5AD3-7EFA-44E6-885E-63C29397B0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59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6409C0CF-C5C4-4423-BFEF-B195F07C3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63390F3-B762-4CA5-8767-D397238A3C09}"/>
              </a:ext>
            </a:extLst>
          </p:cNvPr>
          <p:cNvSpPr/>
          <p:nvPr/>
        </p:nvSpPr>
        <p:spPr>
          <a:xfrm>
            <a:off x="155024" y="1140847"/>
            <a:ext cx="7900970" cy="2623407"/>
          </a:xfrm>
          <a:prstGeom prst="roundRect">
            <a:avLst/>
          </a:prstGeom>
          <a:solidFill>
            <a:srgbClr val="DDEA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837B9C-2B8E-447F-9FF1-C75277AF0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B00E-9F7B-4C14-99EE-E8E779F403F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74ADBA-CF65-445A-AF9C-33AD8AA8004A}"/>
              </a:ext>
            </a:extLst>
          </p:cNvPr>
          <p:cNvSpPr/>
          <p:nvPr/>
        </p:nvSpPr>
        <p:spPr>
          <a:xfrm>
            <a:off x="-1" y="199680"/>
            <a:ext cx="3840481" cy="830255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C823EE-1B64-4F0F-860A-98A4166E3A25}"/>
              </a:ext>
            </a:extLst>
          </p:cNvPr>
          <p:cNvSpPr txBox="1"/>
          <p:nvPr/>
        </p:nvSpPr>
        <p:spPr>
          <a:xfrm>
            <a:off x="155024" y="318136"/>
            <a:ext cx="35809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 COOPERATION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7C7D1E7D-8293-415A-8B3D-455B07E28F62}"/>
              </a:ext>
            </a:extLst>
          </p:cNvPr>
          <p:cNvSpPr txBox="1"/>
          <p:nvPr/>
        </p:nvSpPr>
        <p:spPr>
          <a:xfrm>
            <a:off x="356513" y="1213749"/>
            <a:ext cx="7410342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23</a:t>
            </a:r>
            <a:r>
              <a:rPr lang="en-US" sz="2400" kern="12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2200" kern="12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outgoing delegations</a:t>
            </a:r>
          </a:p>
          <a:p>
            <a:pPr marL="396875" lvl="1" indent="-396875"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43 </a:t>
            </a:r>
            <a:r>
              <a:rPr lang="en-US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students </a:t>
            </a:r>
            <a:r>
              <a:rPr lang="en-US" sz="22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conducting semester exchange and internship abroad</a:t>
            </a:r>
            <a:r>
              <a:rPr lang="en-US" sz="2200" kern="12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pPr marL="0" lvl="1">
              <a:spcAft>
                <a:spcPts val="600"/>
              </a:spcAft>
              <a:buClrTx/>
              <a:tabLst>
                <a:tab pos="396875" algn="l"/>
              </a:tabLst>
              <a:defRPr/>
            </a:pPr>
            <a:r>
              <a:rPr lang="en-US" sz="2400" b="1" dirty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36</a:t>
            </a:r>
            <a:r>
              <a:rPr lang="en-US" sz="24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visiting lecturers/ researchers </a:t>
            </a:r>
            <a:r>
              <a:rPr lang="en-US" sz="2000" i="1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from France, Belgium, etc.</a:t>
            </a:r>
            <a:endParaRPr lang="en-US" sz="2200" i="1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96875" lvl="1" indent="-396875"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CC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39 </a:t>
            </a:r>
            <a:r>
              <a:rPr lang="en-US" sz="22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French and Belgian students  conducting semester exchange and internship at USTH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6222910-7361-472C-BCBB-385448F6B0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947" y="4021632"/>
            <a:ext cx="6018333" cy="2077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EAEAF9-BC70-42F8-A3D4-98FCDFD23F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445" t="29020" r="10510"/>
          <a:stretch/>
        </p:blipFill>
        <p:spPr>
          <a:xfrm>
            <a:off x="9198281" y="4002357"/>
            <a:ext cx="2993719" cy="20773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19ED93-C3C8-4093-BB56-5BF1432EC2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75A5FE-8DB6-41CC-A8BA-365FC6288F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21631"/>
            <a:ext cx="3185842" cy="20773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EAD49A-02E4-4901-878D-EC05EF7FB10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1398" y="1317587"/>
            <a:ext cx="3514089" cy="2308817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>
              <a:shade val="85000"/>
            </a:srgbClr>
          </a:solidFill>
          <a:ln w="12700" cap="sq">
            <a:solidFill>
              <a:srgbClr val="E6E6E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1180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B00E-9F7B-4C14-99EE-E8E779F403F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1956004"/>
            <a:ext cx="12192001" cy="1403885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8877" y="2288614"/>
            <a:ext cx="116142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  <a:latin typeface="Segoe UI bold" pitchFamily="34" charset="0"/>
                <a:cs typeface="Segoe UI bold" pitchFamily="34" charset="0"/>
              </a:rPr>
              <a:t>5. FACILITIES - FINANCE</a:t>
            </a:r>
            <a:endParaRPr lang="en-US" sz="440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D786D9-A41B-4827-BEF8-0A2612AACB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56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AB23A4-E3F4-4F1D-8741-AECF5453D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85885" y="6310191"/>
            <a:ext cx="1634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979508" y="6365659"/>
            <a:ext cx="2743200" cy="365125"/>
          </a:xfrm>
        </p:spPr>
        <p:txBody>
          <a:bodyPr/>
          <a:lstStyle/>
          <a:p>
            <a:fld id="{8F6AB00E-9F7B-4C14-99EE-E8E779F403F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03A7F2-A6DF-45BD-9591-ACF66E5610DA}"/>
              </a:ext>
            </a:extLst>
          </p:cNvPr>
          <p:cNvSpPr/>
          <p:nvPr/>
        </p:nvSpPr>
        <p:spPr>
          <a:xfrm>
            <a:off x="-1" y="199680"/>
            <a:ext cx="3079631" cy="729519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5070B2-D689-48A0-A05E-54CE9938651B}"/>
              </a:ext>
            </a:extLst>
          </p:cNvPr>
          <p:cNvSpPr txBox="1"/>
          <p:nvPr/>
        </p:nvSpPr>
        <p:spPr>
          <a:xfrm>
            <a:off x="136206" y="282512"/>
            <a:ext cx="40026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 FACILITIES</a:t>
            </a:r>
          </a:p>
        </p:txBody>
      </p:sp>
      <p:sp>
        <p:nvSpPr>
          <p:cNvPr id="8" name="Google Shape;125;p17">
            <a:extLst>
              <a:ext uri="{FF2B5EF4-FFF2-40B4-BE49-F238E27FC236}">
                <a16:creationId xmlns:a16="http://schemas.microsoft.com/office/drawing/2014/main" id="{88DBF721-EFEC-41D8-B490-B7F160DB1BC7}"/>
              </a:ext>
            </a:extLst>
          </p:cNvPr>
          <p:cNvSpPr txBox="1"/>
          <p:nvPr/>
        </p:nvSpPr>
        <p:spPr>
          <a:xfrm>
            <a:off x="321257" y="996897"/>
            <a:ext cx="10556651" cy="275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000" b="1" kern="1200" dirty="0">
                <a:solidFill>
                  <a:srgbClr val="C00000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4 Locations: 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þ"/>
              <a:defRPr/>
            </a:pPr>
            <a:r>
              <a:rPr lang="en-US" sz="2000" b="1" kern="1200" dirty="0">
                <a:solidFill>
                  <a:schemeClr val="tx1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A21 Building </a:t>
            </a:r>
            <a:r>
              <a:rPr lang="en-US" sz="2000" kern="1200" dirty="0">
                <a:solidFill>
                  <a:schemeClr val="tx1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– 05 multimedia classrooms, renovations 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þ"/>
              <a:defRPr/>
            </a:pPr>
            <a:r>
              <a:rPr lang="en-US" sz="2000" b="1" kern="1200" dirty="0">
                <a:solidFill>
                  <a:schemeClr val="tx1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Mini </a:t>
            </a:r>
            <a:r>
              <a:rPr lang="en-US" sz="2000" b="1" kern="1200" dirty="0" err="1">
                <a:solidFill>
                  <a:schemeClr val="tx1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Hoa</a:t>
            </a:r>
            <a:r>
              <a:rPr lang="en-US" sz="2000" b="1" kern="1200" dirty="0">
                <a:solidFill>
                  <a:schemeClr val="tx1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 Lac </a:t>
            </a:r>
            <a:r>
              <a:rPr lang="en-US" sz="2000" kern="1200" dirty="0">
                <a:solidFill>
                  <a:schemeClr val="tx1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– Practical labs for Mechatronics, AE, </a:t>
            </a:r>
            <a:r>
              <a:rPr lang="en-US" sz="2000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WEO</a:t>
            </a:r>
            <a:endParaRPr lang="en-US" sz="2000" kern="1200" dirty="0">
              <a:solidFill>
                <a:schemeClr val="tx1"/>
              </a:solidFill>
              <a:latin typeface="Segeo UIU"/>
              <a:ea typeface="Roboto" panose="020B0604020202020204" charset="0"/>
              <a:cs typeface="Segoe UI bold" panose="020B0802040204020203" pitchFamily="34" charset="0"/>
              <a:sym typeface="Quattrocento Sans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þ"/>
              <a:defRPr/>
            </a:pPr>
            <a:r>
              <a:rPr lang="en-US" sz="2000" b="1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Institute of Geology </a:t>
            </a:r>
            <a:r>
              <a:rPr lang="en-US" sz="2000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– Parking for students and lecturers, renovations of classrooms.</a:t>
            </a:r>
            <a:endParaRPr lang="en-US" sz="2000" kern="1200" dirty="0">
              <a:solidFill>
                <a:schemeClr val="tx1"/>
              </a:solidFill>
              <a:latin typeface="Segeo UIU"/>
              <a:ea typeface="Roboto" panose="020B0604020202020204" charset="0"/>
              <a:cs typeface="Segoe UI bold" panose="020B0802040204020203" pitchFamily="34" charset="0"/>
              <a:sym typeface="Quattrocento Sans"/>
            </a:endParaRPr>
          </a:p>
          <a:p>
            <a:pPr marL="800100" lvl="1" indent="-342900">
              <a:buFont typeface="Wingdings" panose="05000000000000000000" pitchFamily="2" charset="2"/>
              <a:buChar char="þ"/>
              <a:defRPr/>
            </a:pPr>
            <a:r>
              <a:rPr lang="en-US" sz="2000" b="1" kern="1200" dirty="0">
                <a:solidFill>
                  <a:schemeClr val="tx1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Co </a:t>
            </a:r>
            <a:r>
              <a:rPr lang="en-US" sz="2000" b="1" kern="1200" dirty="0" err="1">
                <a:solidFill>
                  <a:schemeClr val="tx1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Nhue</a:t>
            </a:r>
            <a:r>
              <a:rPr lang="en-US" sz="2000" b="1" kern="1200" dirty="0">
                <a:solidFill>
                  <a:schemeClr val="tx1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 Research and Technology Development Zone</a:t>
            </a:r>
            <a:r>
              <a:rPr lang="en-US" sz="2000" kern="1200" dirty="0">
                <a:solidFill>
                  <a:schemeClr val="tx1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 – </a:t>
            </a:r>
            <a:r>
              <a:rPr lang="en-US" sz="2000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Workshop for Automotive Engineering</a:t>
            </a:r>
            <a:r>
              <a:rPr lang="en-US" sz="2000" kern="1200" dirty="0">
                <a:solidFill>
                  <a:schemeClr val="tx1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 </a:t>
            </a:r>
          </a:p>
          <a:p>
            <a:pPr marL="284163" lvl="1">
              <a:spcBef>
                <a:spcPts val="600"/>
              </a:spcBef>
              <a:defRPr/>
            </a:pPr>
            <a:r>
              <a:rPr lang="en-US" sz="2000" i="1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Wingdings 2" panose="05020102010507070707" pitchFamily="18" charset="2"/>
              </a:rPr>
              <a:t>Facilities support from other VAST institutes – September 2023 Bat 2H close to A21</a:t>
            </a:r>
            <a:endParaRPr lang="en-US" sz="2000" i="1" dirty="0">
              <a:latin typeface="Segeo UIU"/>
              <a:ea typeface="Roboto" panose="020B0604020202020204" charset="0"/>
              <a:cs typeface="Segoe UI bold" panose="020B0802040204020203" pitchFamily="34" charset="0"/>
              <a:sym typeface="Quattrocento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0D455-EAC1-4DF7-AF48-EEE14C5FF0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435" y="3878088"/>
            <a:ext cx="2676005" cy="243210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49C76D-7A76-4A69-B31B-E4366AF170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32" y="136525"/>
            <a:ext cx="982462" cy="552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D65F30-BB00-4D0A-AD6E-D76A6815B3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570" y="3878087"/>
            <a:ext cx="3432430" cy="2425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CD4ACA-4086-46F5-B4F0-E92BEC584C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78088"/>
            <a:ext cx="3191774" cy="2432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A7E1D-33F4-41C3-B9DD-109DBB8B4D5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775" y="3878087"/>
            <a:ext cx="2904226" cy="24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40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ACE0E06-CEA3-4206-887E-08721E4E9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85885" y="6310191"/>
            <a:ext cx="1634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39893" y="6518119"/>
            <a:ext cx="2743200" cy="365125"/>
          </a:xfrm>
        </p:spPr>
        <p:txBody>
          <a:bodyPr/>
          <a:lstStyle/>
          <a:p>
            <a:fld id="{8F6AB00E-9F7B-4C14-99EE-E8E779F403F3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03A7F2-A6DF-45BD-9591-ACF66E5610DA}"/>
              </a:ext>
            </a:extLst>
          </p:cNvPr>
          <p:cNvSpPr/>
          <p:nvPr/>
        </p:nvSpPr>
        <p:spPr>
          <a:xfrm>
            <a:off x="-1" y="199680"/>
            <a:ext cx="3079631" cy="729519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5070B2-D689-48A0-A05E-54CE9938651B}"/>
              </a:ext>
            </a:extLst>
          </p:cNvPr>
          <p:cNvSpPr txBox="1"/>
          <p:nvPr/>
        </p:nvSpPr>
        <p:spPr>
          <a:xfrm>
            <a:off x="136206" y="282512"/>
            <a:ext cx="28297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 FACILITIES</a:t>
            </a:r>
          </a:p>
        </p:txBody>
      </p:sp>
      <p:sp>
        <p:nvSpPr>
          <p:cNvPr id="12" name="Google Shape;125;p17">
            <a:extLst>
              <a:ext uri="{FF2B5EF4-FFF2-40B4-BE49-F238E27FC236}">
                <a16:creationId xmlns:a16="http://schemas.microsoft.com/office/drawing/2014/main" id="{7D5786EE-F785-49F2-B5F9-A12D3ADE6005}"/>
              </a:ext>
            </a:extLst>
          </p:cNvPr>
          <p:cNvSpPr txBox="1"/>
          <p:nvPr/>
        </p:nvSpPr>
        <p:spPr>
          <a:xfrm>
            <a:off x="136206" y="1291965"/>
            <a:ext cx="8260640" cy="208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C00000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Equipment:</a:t>
            </a:r>
            <a:endParaRPr lang="en-US" sz="2000" b="1" kern="1200" dirty="0">
              <a:solidFill>
                <a:srgbClr val="C00000"/>
              </a:solidFill>
              <a:latin typeface="Segeo UIU"/>
              <a:ea typeface="Roboto" panose="020B0604020202020204" charset="0"/>
              <a:cs typeface="Segoe UI bold" panose="020B0802040204020203" pitchFamily="34" charset="0"/>
              <a:sym typeface="Quattrocento Sans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þ"/>
              <a:defRPr/>
            </a:pPr>
            <a:r>
              <a:rPr lang="en-US" sz="2000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8 research labs and 18 practical labs with state-of-the-art equipment</a:t>
            </a:r>
            <a:endParaRPr lang="en-US" sz="2000" kern="1200" dirty="0">
              <a:solidFill>
                <a:schemeClr val="tx1"/>
              </a:solidFill>
              <a:latin typeface="Segeo UIU"/>
              <a:ea typeface="Roboto" panose="020B0604020202020204" charset="0"/>
              <a:cs typeface="Segoe UI bold" panose="020B0802040204020203" pitchFamily="34" charset="0"/>
              <a:sym typeface="Quattrocento Sans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þ"/>
              <a:defRPr/>
            </a:pPr>
            <a:r>
              <a:rPr lang="en-US" sz="2000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Continue the equipment p</a:t>
            </a:r>
            <a:r>
              <a:rPr lang="en-US" sz="2000" kern="1200" dirty="0">
                <a:solidFill>
                  <a:schemeClr val="tx1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rocurement for MST, FST laboratories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þ"/>
              <a:defRPr/>
            </a:pPr>
            <a:r>
              <a:rPr lang="en-US" sz="2000" kern="1200" dirty="0">
                <a:solidFill>
                  <a:schemeClr val="tx1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Promulgation of </a:t>
            </a:r>
            <a:r>
              <a:rPr lang="en-US" sz="2000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Regulation on Equipment Management and Use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þ"/>
              <a:defRPr/>
            </a:pPr>
            <a:r>
              <a:rPr lang="en-US" sz="2000" kern="1200" dirty="0">
                <a:solidFill>
                  <a:schemeClr val="tx1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Cre</a:t>
            </a:r>
            <a:r>
              <a:rPr lang="en-US" sz="2000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ation of USTH Technological Platform </a:t>
            </a:r>
            <a:r>
              <a:rPr lang="en-US" sz="2000" i="1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(ongoing)</a:t>
            </a:r>
            <a:endParaRPr lang="en-US" sz="2000" i="1" kern="1200" dirty="0">
              <a:solidFill>
                <a:schemeClr val="tx1"/>
              </a:solidFill>
              <a:latin typeface="Segeo UIU"/>
              <a:ea typeface="Roboto" panose="020B0604020202020204" charset="0"/>
              <a:cs typeface="Segoe UI bold" panose="020B0802040204020203" pitchFamily="34" charset="0"/>
              <a:sym typeface="Quattrocento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13AD21-6B4C-426E-971C-6E5E733C63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706572"/>
            <a:ext cx="2991134" cy="22211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AFD9B-4A59-4412-9648-3C6EF875F2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E7FC72-2692-47CD-92AC-2DDB9EA632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923" y="3713937"/>
            <a:ext cx="2991134" cy="2213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27554C-CD71-4FAC-AF77-95ED54DB70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729" y="1183224"/>
            <a:ext cx="3367106" cy="2530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0404BC-AAF7-4713-8CE7-D317F53E5B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1219" y="3713936"/>
            <a:ext cx="3435961" cy="2205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378B0D-B5E8-4EC6-9029-A4816E942E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7057" y="3715183"/>
            <a:ext cx="2814162" cy="220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50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BA1C942-6990-46A6-87A7-0C30C5CD5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85885" y="6310191"/>
            <a:ext cx="1634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70985" y="6497159"/>
            <a:ext cx="2743200" cy="365125"/>
          </a:xfrm>
        </p:spPr>
        <p:txBody>
          <a:bodyPr/>
          <a:lstStyle/>
          <a:p>
            <a:fld id="{8F6AB00E-9F7B-4C14-99EE-E8E779F403F3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Google Shape;125;p17">
            <a:extLst>
              <a:ext uri="{FF2B5EF4-FFF2-40B4-BE49-F238E27FC236}">
                <a16:creationId xmlns:a16="http://schemas.microsoft.com/office/drawing/2014/main" id="{A619516D-5EA5-45B4-9A74-D6EE31FF3735}"/>
              </a:ext>
            </a:extLst>
          </p:cNvPr>
          <p:cNvSpPr txBox="1"/>
          <p:nvPr/>
        </p:nvSpPr>
        <p:spPr>
          <a:xfrm>
            <a:off x="278046" y="2970550"/>
            <a:ext cx="7261441" cy="2739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000" u="sng" kern="1200" dirty="0">
                <a:solidFill>
                  <a:srgbClr val="273896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Implementation of ADB package (UIU):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þ"/>
              <a:defRPr/>
            </a:pPr>
            <a:r>
              <a:rPr lang="en-US" sz="2000" b="1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Received and liquidated</a:t>
            </a:r>
            <a:r>
              <a:rPr lang="en-US" sz="2000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: packages No. 5, 6, 7 and “multimedia classrooms”. Total payment: </a:t>
            </a:r>
            <a:r>
              <a:rPr lang="en-US" sz="2000" b="1" dirty="0">
                <a:solidFill>
                  <a:srgbClr val="273896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142.59 billion VND</a:t>
            </a:r>
            <a:endParaRPr lang="en-US" sz="2000" b="1" kern="1200" dirty="0">
              <a:solidFill>
                <a:srgbClr val="273896"/>
              </a:solidFill>
              <a:latin typeface="Segeo UIU"/>
              <a:ea typeface="Roboto" panose="020B0604020202020204" charset="0"/>
              <a:cs typeface="Segoe UI bold" panose="020B0802040204020203" pitchFamily="34" charset="0"/>
              <a:sym typeface="Quattrocento Sans"/>
            </a:endParaRPr>
          </a:p>
          <a:p>
            <a:pPr marL="800100" lvl="1" indent="-342900">
              <a:buFont typeface="Wingdings" panose="05000000000000000000" pitchFamily="2" charset="2"/>
              <a:buChar char="þ"/>
              <a:defRPr/>
            </a:pPr>
            <a:r>
              <a:rPr lang="en-US" sz="2000" b="1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Signed contract</a:t>
            </a:r>
            <a:r>
              <a:rPr lang="en-US" sz="2000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: packages No 8 and 9. </a:t>
            </a:r>
          </a:p>
          <a:p>
            <a:pPr marL="735013" lvl="1">
              <a:spcAft>
                <a:spcPts val="1200"/>
              </a:spcAft>
              <a:defRPr/>
            </a:pPr>
            <a:r>
              <a:rPr lang="en-US" sz="2000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Total advancement: </a:t>
            </a:r>
            <a:r>
              <a:rPr lang="en-US" sz="2000" b="1" dirty="0">
                <a:solidFill>
                  <a:srgbClr val="273896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39.5 billion VND</a:t>
            </a:r>
            <a:endParaRPr lang="en-US" sz="2000" b="1" kern="1200" dirty="0">
              <a:solidFill>
                <a:srgbClr val="273896"/>
              </a:solidFill>
              <a:latin typeface="Segeo UIU"/>
              <a:ea typeface="Roboto" panose="020B0604020202020204" charset="0"/>
              <a:cs typeface="Segoe UI bold" panose="020B0802040204020203" pitchFamily="34" charset="0"/>
              <a:sym typeface="Quattrocento Sans"/>
            </a:endParaRPr>
          </a:p>
          <a:p>
            <a:pPr marL="800100" lvl="1" indent="-342900">
              <a:buFont typeface="Wingdings" panose="05000000000000000000" pitchFamily="2" charset="2"/>
              <a:buChar char="þ"/>
              <a:defRPr/>
            </a:pPr>
            <a:r>
              <a:rPr lang="en-US" sz="2000" b="1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Total disbursement in 2022:</a:t>
            </a:r>
            <a:r>
              <a:rPr lang="en-US" sz="2000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 </a:t>
            </a:r>
            <a:r>
              <a:rPr lang="en-US" sz="2000" b="1" dirty="0">
                <a:solidFill>
                  <a:srgbClr val="273896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182 billion VND </a:t>
            </a:r>
            <a:r>
              <a:rPr lang="en-US" sz="2000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(ADB loans + counterpart capital) </a:t>
            </a:r>
          </a:p>
          <a:p>
            <a:pPr marL="854075" lvl="1">
              <a:spcAft>
                <a:spcPts val="1200"/>
              </a:spcAft>
              <a:defRPr/>
            </a:pPr>
            <a:r>
              <a:rPr lang="en-US" sz="2000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68%</a:t>
            </a:r>
            <a:r>
              <a:rPr lang="en-US" sz="2000" dirty="0">
                <a:solidFill>
                  <a:srgbClr val="C00000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 </a:t>
            </a:r>
            <a:r>
              <a:rPr lang="en-US" sz="2000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of 2022 capital plan</a:t>
            </a:r>
            <a:endParaRPr lang="en-US" sz="2000" kern="1200" dirty="0">
              <a:solidFill>
                <a:schemeClr val="tx1"/>
              </a:solidFill>
              <a:latin typeface="Segeo UIU"/>
              <a:ea typeface="Roboto" panose="020B0604020202020204" charset="0"/>
              <a:cs typeface="Segoe UI bold" panose="020B0802040204020203" pitchFamily="34" charset="0"/>
              <a:sym typeface="Quattrocento San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25FB4A-A1CA-4ED9-ADAE-1671CC10C292}"/>
              </a:ext>
            </a:extLst>
          </p:cNvPr>
          <p:cNvSpPr/>
          <p:nvPr/>
        </p:nvSpPr>
        <p:spPr>
          <a:xfrm>
            <a:off x="-1" y="199680"/>
            <a:ext cx="3079631" cy="830255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BE9FBC-8278-41B2-8CB2-7D4671B00E7A}"/>
              </a:ext>
            </a:extLst>
          </p:cNvPr>
          <p:cNvSpPr txBox="1"/>
          <p:nvPr/>
        </p:nvSpPr>
        <p:spPr>
          <a:xfrm>
            <a:off x="155024" y="318136"/>
            <a:ext cx="29246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 FACILITIES</a:t>
            </a:r>
          </a:p>
        </p:txBody>
      </p:sp>
      <p:sp>
        <p:nvSpPr>
          <p:cNvPr id="13" name="Google Shape;125;p17">
            <a:extLst>
              <a:ext uri="{FF2B5EF4-FFF2-40B4-BE49-F238E27FC236}">
                <a16:creationId xmlns:a16="http://schemas.microsoft.com/office/drawing/2014/main" id="{3E66BFE3-CF62-4C17-942B-1A2906812D1B}"/>
              </a:ext>
            </a:extLst>
          </p:cNvPr>
          <p:cNvSpPr txBox="1"/>
          <p:nvPr/>
        </p:nvSpPr>
        <p:spPr>
          <a:xfrm>
            <a:off x="278046" y="1148391"/>
            <a:ext cx="6829868" cy="1571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000" u="sng" dirty="0">
                <a:solidFill>
                  <a:srgbClr val="273896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USTH Construction Project in </a:t>
            </a:r>
            <a:r>
              <a:rPr lang="en-US" sz="2000" u="sng" dirty="0" err="1">
                <a:solidFill>
                  <a:srgbClr val="273896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Hoa</a:t>
            </a:r>
            <a:r>
              <a:rPr lang="en-US" sz="2000" u="sng" dirty="0">
                <a:solidFill>
                  <a:srgbClr val="273896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 Lac:</a:t>
            </a:r>
            <a:endParaRPr lang="en-US" sz="2000" u="sng" kern="1200" dirty="0">
              <a:solidFill>
                <a:srgbClr val="273896"/>
              </a:solidFill>
              <a:latin typeface="Segeo UIU"/>
              <a:ea typeface="Roboto" panose="020B0604020202020204" charset="0"/>
              <a:cs typeface="Segoe UI bold" panose="020B0802040204020203" pitchFamily="34" charset="0"/>
              <a:sym typeface="Quattrocento Sans"/>
            </a:endParaRP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þ"/>
              <a:defRPr/>
            </a:pPr>
            <a:r>
              <a:rPr lang="en-US" sz="2000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Continue the i</a:t>
            </a:r>
            <a:r>
              <a:rPr lang="en-US" sz="2000" kern="1200" dirty="0">
                <a:solidFill>
                  <a:schemeClr val="tx1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mplementation of ADB package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þ"/>
              <a:defRPr/>
            </a:pPr>
            <a:r>
              <a:rPr lang="en-US" sz="2000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Request for the extension of </a:t>
            </a:r>
            <a:r>
              <a:rPr lang="en-US" sz="2000" dirty="0" err="1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Hoa</a:t>
            </a:r>
            <a:r>
              <a:rPr lang="en-US" sz="2000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 Lac Campus construction </a:t>
            </a:r>
            <a:r>
              <a:rPr lang="en-US" sz="2000" b="1" dirty="0">
                <a:solidFill>
                  <a:srgbClr val="273896"/>
                </a:solidFill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to 2025 </a:t>
            </a:r>
            <a:r>
              <a:rPr lang="en-US" sz="2000" i="1" dirty="0">
                <a:latin typeface="Segeo UIU"/>
                <a:ea typeface="Roboto" panose="020B0604020202020204" charset="0"/>
                <a:cs typeface="Segoe UI bold" panose="020B0802040204020203" pitchFamily="34" charset="0"/>
                <a:sym typeface="Quattrocento Sans"/>
              </a:rPr>
              <a:t>(ongoing)</a:t>
            </a:r>
            <a:endParaRPr lang="en-US" sz="2000" kern="1200" dirty="0">
              <a:solidFill>
                <a:schemeClr val="tx1"/>
              </a:solidFill>
              <a:latin typeface="Segeo UIU"/>
              <a:ea typeface="Roboto" panose="020B0604020202020204" charset="0"/>
              <a:cs typeface="Segoe UI bold" panose="020B0802040204020203" pitchFamily="34" charset="0"/>
              <a:sym typeface="Wingdings 2" panose="05020102010507070707" pitchFamily="18" charset="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E7AEC6-FF3D-416E-80B4-C139214EE8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90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B4CF88F-265B-48C5-8AF3-5E51878C4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85885" y="6310191"/>
            <a:ext cx="1634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B00E-9F7B-4C14-99EE-E8E779F403F3}" type="slidenum">
              <a:rPr lang="en-US" smtClean="0">
                <a:solidFill>
                  <a:schemeClr val="bg1"/>
                </a:solidFill>
              </a:rPr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25FB4A-A1CA-4ED9-ADAE-1671CC10C292}"/>
              </a:ext>
            </a:extLst>
          </p:cNvPr>
          <p:cNvSpPr/>
          <p:nvPr/>
        </p:nvSpPr>
        <p:spPr>
          <a:xfrm>
            <a:off x="-1" y="199680"/>
            <a:ext cx="2803587" cy="830255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BE9FBC-8278-41B2-8CB2-7D4671B00E7A}"/>
              </a:ext>
            </a:extLst>
          </p:cNvPr>
          <p:cNvSpPr txBox="1"/>
          <p:nvPr/>
        </p:nvSpPr>
        <p:spPr>
          <a:xfrm>
            <a:off x="155024" y="318136"/>
            <a:ext cx="26485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 FINANCE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C83095-3D9E-4EDF-B28C-772FA43B46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  <p:sp>
        <p:nvSpPr>
          <p:cNvPr id="9" name="Google Shape;90;p13">
            <a:extLst>
              <a:ext uri="{FF2B5EF4-FFF2-40B4-BE49-F238E27FC236}">
                <a16:creationId xmlns:a16="http://schemas.microsoft.com/office/drawing/2014/main" id="{7678C99A-196B-4527-B7B8-98F8978652DD}"/>
              </a:ext>
            </a:extLst>
          </p:cNvPr>
          <p:cNvSpPr txBox="1"/>
          <p:nvPr/>
        </p:nvSpPr>
        <p:spPr>
          <a:xfrm>
            <a:off x="3913781" y="880662"/>
            <a:ext cx="43644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sz="2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Times New Roman"/>
              </a:rPr>
              <a:t>2022 FINANCIAL REPORT:</a:t>
            </a:r>
            <a:endParaRPr sz="20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0059065-DDB4-4EFF-ADB0-C4B36A452A6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2922" y="1393240"/>
          <a:ext cx="5774066" cy="2438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66C6FFA-D197-40F3-A480-B88DBA8AE23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0815" y="3972343"/>
          <a:ext cx="5774066" cy="2491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E91B427B-DC3C-4AC1-8D9B-75B02458F00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328439" y="1421809"/>
          <a:ext cx="5515642" cy="3177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97873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887316"/>
            <a:ext cx="12192000" cy="1717122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220" y="2058148"/>
            <a:ext cx="114729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prstClr val="white"/>
                </a:solidFill>
                <a:latin typeface="Segoe UI bold" pitchFamily="34" charset="0"/>
                <a:cs typeface="Segoe UI bold" pitchFamily="34" charset="0"/>
              </a:rPr>
              <a:t>PARTIE 1 </a:t>
            </a:r>
            <a:endParaRPr lang="en-US" sz="4400" dirty="0">
              <a:solidFill>
                <a:prstClr val="white"/>
              </a:solidFill>
              <a:latin typeface="Segoe UI bold" pitchFamily="34" charset="0"/>
              <a:cs typeface="Segoe UI bold" pitchFamily="34" charset="0"/>
            </a:endParaRPr>
          </a:p>
          <a:p>
            <a:pPr algn="ctr"/>
            <a:r>
              <a:rPr lang="en-US" sz="4400" dirty="0">
                <a:solidFill>
                  <a:prstClr val="white"/>
                </a:solidFill>
                <a:latin typeface="Segoe UI bold" pitchFamily="34" charset="0"/>
                <a:cs typeface="Segoe UI bold" pitchFamily="34" charset="0"/>
              </a:rPr>
              <a:t>2022 RAPPORT D’ACTIVITES</a:t>
            </a:r>
            <a:endParaRPr lang="en-US" dirty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387A17-09D7-44BB-9345-8980A00DF3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C49F74-097F-4486-B407-4DDC1441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C500-7ECF-41F5-91F5-6EF1E6E48E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18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DF99D3-EBB8-42FF-84AA-20C178C77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85885" y="6310191"/>
            <a:ext cx="1634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B00E-9F7B-4C14-99EE-E8E779F403F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25FB4A-A1CA-4ED9-ADAE-1671CC10C292}"/>
              </a:ext>
            </a:extLst>
          </p:cNvPr>
          <p:cNvSpPr/>
          <p:nvPr/>
        </p:nvSpPr>
        <p:spPr>
          <a:xfrm>
            <a:off x="-1" y="199680"/>
            <a:ext cx="2803587" cy="830255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BE9FBC-8278-41B2-8CB2-7D4671B00E7A}"/>
              </a:ext>
            </a:extLst>
          </p:cNvPr>
          <p:cNvSpPr txBox="1"/>
          <p:nvPr/>
        </p:nvSpPr>
        <p:spPr>
          <a:xfrm>
            <a:off x="155024" y="318136"/>
            <a:ext cx="26485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 FINANCE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C83095-3D9E-4EDF-B28C-772FA43B46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  <p:sp>
        <p:nvSpPr>
          <p:cNvPr id="9" name="Google Shape;90;p13">
            <a:extLst>
              <a:ext uri="{FF2B5EF4-FFF2-40B4-BE49-F238E27FC236}">
                <a16:creationId xmlns:a16="http://schemas.microsoft.com/office/drawing/2014/main" id="{7678C99A-196B-4527-B7B8-98F8978652DD}"/>
              </a:ext>
            </a:extLst>
          </p:cNvPr>
          <p:cNvSpPr txBox="1"/>
          <p:nvPr/>
        </p:nvSpPr>
        <p:spPr>
          <a:xfrm>
            <a:off x="621367" y="1148391"/>
            <a:ext cx="56180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Times New Roman"/>
              </a:rPr>
              <a:t>UNIVERSITY’S FUNDS IN 2022:</a:t>
            </a:r>
            <a:endParaRPr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8B2ABBD-A39E-4A21-8C6B-2A10A5294C3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74785" y="1739294"/>
          <a:ext cx="10595848" cy="364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8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4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36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5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4544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No.</a:t>
                      </a:r>
                    </a:p>
                  </a:txBody>
                  <a:tcPr>
                    <a:solidFill>
                      <a:srgbClr val="2738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Fund</a:t>
                      </a:r>
                    </a:p>
                  </a:txBody>
                  <a:tcPr>
                    <a:solidFill>
                      <a:srgbClr val="2738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Fund balance  Begin 2022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738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Expense</a:t>
                      </a:r>
                    </a:p>
                  </a:txBody>
                  <a:tcPr>
                    <a:solidFill>
                      <a:srgbClr val="2738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Fund Replenishment End 2022</a:t>
                      </a:r>
                    </a:p>
                  </a:txBody>
                  <a:tcPr>
                    <a:solidFill>
                      <a:srgbClr val="2738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Fund balance 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End 01/2023</a:t>
                      </a:r>
                    </a:p>
                  </a:txBody>
                  <a:tcPr>
                    <a:solidFill>
                      <a:srgbClr val="2738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81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70C0"/>
                          </a:solidFill>
                        </a:rPr>
                        <a:t>Fund for development of non-business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rgbClr val="0070C0"/>
                          </a:solidFill>
                        </a:rPr>
                        <a:t>26,1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rgbClr val="0070C0"/>
                          </a:solidFill>
                        </a:rPr>
                        <a:t>6,69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rgbClr val="0070C0"/>
                          </a:solidFill>
                        </a:rPr>
                        <a:t>13,7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rgbClr val="0070C0"/>
                          </a:solidFill>
                        </a:rPr>
                        <a:t>33,11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638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Welfares &amp; Bonus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3,58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3,57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3,35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3,36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6638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Income Supplement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7,97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26,1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37,65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19,52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4E87773E-ADB2-4373-9019-2A839FE09912}"/>
              </a:ext>
            </a:extLst>
          </p:cNvPr>
          <p:cNvSpPr/>
          <p:nvPr/>
        </p:nvSpPr>
        <p:spPr>
          <a:xfrm>
            <a:off x="9768024" y="1423976"/>
            <a:ext cx="1802609" cy="296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Unit: Billion VND</a:t>
            </a:r>
          </a:p>
        </p:txBody>
      </p:sp>
    </p:spTree>
    <p:extLst>
      <p:ext uri="{BB962C8B-B14F-4D97-AF65-F5344CB8AC3E}">
        <p14:creationId xmlns:p14="http://schemas.microsoft.com/office/powerpoint/2010/main" val="2856792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887316"/>
            <a:ext cx="12192000" cy="1717122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220" y="2058148"/>
            <a:ext cx="114729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prstClr val="white"/>
                </a:solidFill>
                <a:latin typeface="Segoe UI bold" pitchFamily="34" charset="0"/>
                <a:cs typeface="Segoe UI bold" pitchFamily="34" charset="0"/>
              </a:rPr>
              <a:t>PARTIE 2 </a:t>
            </a:r>
            <a:endParaRPr lang="en-US" sz="4400" dirty="0">
              <a:solidFill>
                <a:prstClr val="white"/>
              </a:solidFill>
              <a:latin typeface="Segoe UI bold" pitchFamily="34" charset="0"/>
              <a:cs typeface="Segoe UI bold" pitchFamily="34" charset="0"/>
            </a:endParaRPr>
          </a:p>
          <a:p>
            <a:pPr algn="ctr"/>
            <a:r>
              <a:rPr lang="fr-FR" sz="4400" dirty="0">
                <a:solidFill>
                  <a:prstClr val="white"/>
                </a:solidFill>
                <a:latin typeface="Segoe UI bold" pitchFamily="34" charset="0"/>
                <a:cs typeface="Segoe UI bold" pitchFamily="34" charset="0"/>
              </a:rPr>
              <a:t>S</a:t>
            </a:r>
            <a:r>
              <a:rPr lang="en-US" sz="4400" dirty="0" err="1">
                <a:solidFill>
                  <a:prstClr val="white"/>
                </a:solidFill>
                <a:latin typeface="Segoe UI bold" pitchFamily="34" charset="0"/>
                <a:cs typeface="Segoe UI bold" pitchFamily="34" charset="0"/>
              </a:rPr>
              <a:t>tages</a:t>
            </a:r>
            <a:r>
              <a:rPr lang="en-US" sz="4400" dirty="0">
                <a:solidFill>
                  <a:prstClr val="white"/>
                </a:solidFill>
                <a:latin typeface="Segoe UI bold" pitchFamily="34" charset="0"/>
                <a:cs typeface="Segoe UI bold" pitchFamily="34" charset="0"/>
              </a:rPr>
              <a:t> à </a:t>
            </a:r>
            <a:r>
              <a:rPr lang="en-US" sz="4400" dirty="0" err="1">
                <a:solidFill>
                  <a:prstClr val="white"/>
                </a:solidFill>
                <a:latin typeface="Segoe UI bold" pitchFamily="34" charset="0"/>
                <a:cs typeface="Segoe UI bold" pitchFamily="34" charset="0"/>
              </a:rPr>
              <a:t>l’USTH</a:t>
            </a:r>
            <a:endParaRPr lang="en-US" dirty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387A17-09D7-44BB-9345-8980A00DF3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C49F74-097F-4486-B407-4DDC1441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C500-7ECF-41F5-91F5-6EF1E6E48E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03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957022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40"/>
          <p:cNvSpPr txBox="1"/>
          <p:nvPr/>
        </p:nvSpPr>
        <p:spPr>
          <a:xfrm>
            <a:off x="203106" y="328337"/>
            <a:ext cx="96976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Proposition de stages ouvertes à l’USTH</a:t>
            </a:r>
            <a:endParaRPr sz="3200" dirty="0">
              <a:solidFill>
                <a:srgbClr val="283897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1FAEB7-AE87-4895-8964-53839F829400}"/>
              </a:ext>
            </a:extLst>
          </p:cNvPr>
          <p:cNvSpPr/>
          <p:nvPr/>
        </p:nvSpPr>
        <p:spPr>
          <a:xfrm>
            <a:off x="381142" y="1626347"/>
            <a:ext cx="11301187" cy="325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En décembre 2022, pour la première fois nous avons fait remonter aux membres du Consortium une série de proposition de stages ouverts à l’USTH aux étudiants pour des durée de 3 à 6  mois.</a:t>
            </a:r>
          </a:p>
          <a:p>
            <a:pPr algn="just"/>
            <a:endParaRPr lang="fr-FR" sz="28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algn="just"/>
            <a:r>
              <a:rPr lang="fr-FR" sz="28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La plupart de ces propositions sont liées à des activités proches des thématiques de recherche des départements et des enseignants</a:t>
            </a:r>
            <a:endParaRPr lang="en-US" sz="28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fr-FR" sz="2800" b="1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5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957022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40"/>
          <p:cNvSpPr txBox="1"/>
          <p:nvPr/>
        </p:nvSpPr>
        <p:spPr>
          <a:xfrm>
            <a:off x="203106" y="328337"/>
            <a:ext cx="96976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Proposition de stages ouvertes à l’USTH</a:t>
            </a:r>
            <a:endParaRPr sz="3200" dirty="0">
              <a:solidFill>
                <a:srgbClr val="283897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1FAEB7-AE87-4895-8964-53839F829400}"/>
              </a:ext>
            </a:extLst>
          </p:cNvPr>
          <p:cNvSpPr/>
          <p:nvPr/>
        </p:nvSpPr>
        <p:spPr>
          <a:xfrm>
            <a:off x="381142" y="1626347"/>
            <a:ext cx="1130118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u="sng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Bilan au 10 mars 2023 </a:t>
            </a:r>
          </a:p>
          <a:p>
            <a:pPr algn="just"/>
            <a:endParaRPr lang="fr-FR" sz="24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68 sujets proposés par l’USTH par l’ensemble des départements, et transmis au Consortium par les représentants des établissements</a:t>
            </a:r>
          </a:p>
          <a:p>
            <a:pPr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A ce jour 6 sujets pourvus  + 2 dossiers en cours</a:t>
            </a:r>
          </a:p>
          <a:p>
            <a:pPr lvl="4"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	Dpt Energie : 2</a:t>
            </a:r>
          </a:p>
          <a:p>
            <a:pPr lvl="4"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	Dpt LS : 3</a:t>
            </a:r>
          </a:p>
          <a:p>
            <a:pPr lvl="4"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	Dpt WEO : 1</a:t>
            </a:r>
          </a:p>
          <a:p>
            <a:pPr lvl="4" algn="just"/>
            <a:endParaRPr lang="fr-FR" sz="24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marL="342900" lvl="4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La Rochelle, Toulouse 3 Paul Sabatier, </a:t>
            </a:r>
            <a:r>
              <a:rPr lang="fr-FR" sz="2400" dirty="0" err="1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MidiSup</a:t>
            </a: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044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887316"/>
            <a:ext cx="12192000" cy="1717122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220" y="2058148"/>
            <a:ext cx="114729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prstClr val="white"/>
                </a:solidFill>
                <a:latin typeface="Segoe UI bold" pitchFamily="34" charset="0"/>
                <a:cs typeface="Segoe UI bold" pitchFamily="34" charset="0"/>
              </a:rPr>
              <a:t>PARTIE 3 </a:t>
            </a:r>
            <a:endParaRPr lang="en-US" sz="4400" dirty="0">
              <a:solidFill>
                <a:prstClr val="white"/>
              </a:solidFill>
              <a:latin typeface="Segoe UI bold" pitchFamily="34" charset="0"/>
              <a:cs typeface="Segoe UI bold" pitchFamily="34" charset="0"/>
            </a:endParaRPr>
          </a:p>
          <a:p>
            <a:pPr algn="ctr"/>
            <a:r>
              <a:rPr lang="fr-FR" sz="4400" dirty="0">
                <a:solidFill>
                  <a:prstClr val="white"/>
                </a:solidFill>
                <a:latin typeface="Segoe UI bold" pitchFamily="34" charset="0"/>
                <a:cs typeface="Segoe UI bold" pitchFamily="34" charset="0"/>
              </a:rPr>
              <a:t>Programme 89</a:t>
            </a:r>
            <a:endParaRPr lang="en-US" dirty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387A17-09D7-44BB-9345-8980A00DF3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C49F74-097F-4486-B407-4DDC1441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C500-7ECF-41F5-91F5-6EF1E6E48E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68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957022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40"/>
          <p:cNvSpPr txBox="1"/>
          <p:nvPr/>
        </p:nvSpPr>
        <p:spPr>
          <a:xfrm>
            <a:off x="381142" y="305546"/>
            <a:ext cx="96976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Programme 89</a:t>
            </a:r>
            <a:endParaRPr sz="3200" dirty="0">
              <a:solidFill>
                <a:srgbClr val="283897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1FAEB7-AE87-4895-8964-53839F829400}"/>
              </a:ext>
            </a:extLst>
          </p:cNvPr>
          <p:cNvSpPr/>
          <p:nvPr/>
        </p:nvSpPr>
        <p:spPr>
          <a:xfrm>
            <a:off x="381142" y="1626347"/>
            <a:ext cx="113011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Un mécanisme de décision et de calendrier toujours très incertains !</a:t>
            </a:r>
          </a:p>
          <a:p>
            <a:pPr algn="just"/>
            <a:endParaRPr lang="fr-FR" sz="24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Des procédures constamment en évolution</a:t>
            </a:r>
          </a:p>
          <a:p>
            <a:pPr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Des relations </a:t>
            </a:r>
            <a:r>
              <a:rPr lang="fr-FR" sz="2400" dirty="0" err="1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MoF</a:t>
            </a: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 – </a:t>
            </a:r>
            <a:r>
              <a:rPr lang="fr-FR" sz="2400" dirty="0" err="1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MoET</a:t>
            </a: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 sur les ouvertures financière qui ne sont pas effectives et qui impliquent des arbitrages</a:t>
            </a:r>
          </a:p>
          <a:p>
            <a:pPr algn="just"/>
            <a:r>
              <a:rPr lang="fr-FR" sz="2400" dirty="0">
                <a:solidFill>
                  <a:srgbClr val="FF0000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Sentiment général d’insatisfaction et d’une navigation à vue</a:t>
            </a:r>
          </a:p>
          <a:p>
            <a:pPr algn="just"/>
            <a:endParaRPr lang="fr-FR" sz="24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P89 rappels: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Il faut que l’étudiant soit salarié de l’université pour prétendre au P89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Il faut que l’université partenaire soit éligible aux critères du </a:t>
            </a:r>
            <a:r>
              <a:rPr lang="fr-FR" sz="2400" dirty="0" err="1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MoET</a:t>
            </a: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 (</a:t>
            </a:r>
            <a:r>
              <a:rPr lang="fr-FR" sz="2400" dirty="0" err="1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ranking</a:t>
            </a: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Il faut enfin que nous ayons le feu vert du </a:t>
            </a:r>
            <a:r>
              <a:rPr lang="fr-FR" sz="2400" dirty="0" err="1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MoF</a:t>
            </a: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 et </a:t>
            </a:r>
            <a:r>
              <a:rPr lang="fr-FR" sz="2400" dirty="0" err="1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MoET</a:t>
            </a: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 pour recevoir les financements sur l’USTH, envoyer l’étudiant en France et payer la bourse mensuelle.</a:t>
            </a:r>
            <a:endParaRPr lang="fr-FR" sz="20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12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1935430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713397-DB77-4AAD-8542-F6EE3EC3D2F8}"/>
              </a:ext>
            </a:extLst>
          </p:cNvPr>
          <p:cNvSpPr/>
          <p:nvPr/>
        </p:nvSpPr>
        <p:spPr>
          <a:xfrm>
            <a:off x="1005840" y="2232212"/>
            <a:ext cx="2948940" cy="4652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11 candidatures 2022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D0E933-F2C0-4A06-92A5-6D71BD88DD6D}"/>
              </a:ext>
            </a:extLst>
          </p:cNvPr>
          <p:cNvSpPr/>
          <p:nvPr/>
        </p:nvSpPr>
        <p:spPr>
          <a:xfrm>
            <a:off x="5015628" y="2232212"/>
            <a:ext cx="651356" cy="625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3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19BE90-31F4-47E9-A696-DF47ADCAE518}"/>
              </a:ext>
            </a:extLst>
          </p:cNvPr>
          <p:cNvSpPr/>
          <p:nvPr/>
        </p:nvSpPr>
        <p:spPr>
          <a:xfrm>
            <a:off x="5015628" y="2990401"/>
            <a:ext cx="651356" cy="127984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8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26711-28BD-48CA-AE77-48858228CBCB}"/>
              </a:ext>
            </a:extLst>
          </p:cNvPr>
          <p:cNvSpPr/>
          <p:nvPr/>
        </p:nvSpPr>
        <p:spPr>
          <a:xfrm>
            <a:off x="1013607" y="4590602"/>
            <a:ext cx="2948940" cy="50358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dirty="0"/>
              <a:t>5 candidatures 2023</a:t>
            </a:r>
            <a:endParaRPr lang="en-US" sz="1600" dirty="0"/>
          </a:p>
        </p:txBody>
      </p:sp>
      <p:cxnSp>
        <p:nvCxnSpPr>
          <p:cNvPr id="12" name="Google Shape;541;p40">
            <a:extLst>
              <a:ext uri="{FF2B5EF4-FFF2-40B4-BE49-F238E27FC236}">
                <a16:creationId xmlns:a16="http://schemas.microsoft.com/office/drawing/2014/main" id="{D782C817-97EC-4889-8526-CB6D79BF9EB4}"/>
              </a:ext>
            </a:extLst>
          </p:cNvPr>
          <p:cNvCxnSpPr>
            <a:cxnSpLocks/>
          </p:cNvCxnSpPr>
          <p:nvPr/>
        </p:nvCxnSpPr>
        <p:spPr>
          <a:xfrm flipH="1">
            <a:off x="1" y="4407408"/>
            <a:ext cx="7829549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ADCF868-6A3B-4232-A3B6-947FCA90B456}"/>
              </a:ext>
            </a:extLst>
          </p:cNvPr>
          <p:cNvSpPr/>
          <p:nvPr/>
        </p:nvSpPr>
        <p:spPr>
          <a:xfrm>
            <a:off x="6103754" y="4617648"/>
            <a:ext cx="651356" cy="914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5</a:t>
            </a:r>
            <a:endParaRPr lang="en-US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62140D-9740-4E73-9063-BC4C85015CF1}"/>
              </a:ext>
            </a:extLst>
          </p:cNvPr>
          <p:cNvSpPr/>
          <p:nvPr/>
        </p:nvSpPr>
        <p:spPr>
          <a:xfrm>
            <a:off x="6103754" y="2990401"/>
            <a:ext cx="651356" cy="9658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dirty="0"/>
              <a:t>5</a:t>
            </a:r>
            <a:endParaRPr lang="en-US" sz="16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7D6F91C-FF68-49F0-A64A-17E184364796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666984" y="3630324"/>
            <a:ext cx="436770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01B79B-EE48-468E-BCAF-339E03770259}"/>
              </a:ext>
            </a:extLst>
          </p:cNvPr>
          <p:cNvSpPr/>
          <p:nvPr/>
        </p:nvSpPr>
        <p:spPr>
          <a:xfrm>
            <a:off x="4894626" y="1335024"/>
            <a:ext cx="870956" cy="285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2022</a:t>
            </a:r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E74E838-681C-4785-A147-C3F9FAB72678}"/>
              </a:ext>
            </a:extLst>
          </p:cNvPr>
          <p:cNvSpPr/>
          <p:nvPr/>
        </p:nvSpPr>
        <p:spPr>
          <a:xfrm>
            <a:off x="6119912" y="1325880"/>
            <a:ext cx="870956" cy="285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2023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80F08D-7D94-4F10-92B8-6B67E5F0F2F6}"/>
              </a:ext>
            </a:extLst>
          </p:cNvPr>
          <p:cNvSpPr/>
          <p:nvPr/>
        </p:nvSpPr>
        <p:spPr>
          <a:xfrm>
            <a:off x="6103754" y="2232212"/>
            <a:ext cx="651356" cy="6252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/>
              <a:t>3</a:t>
            </a:r>
            <a:endParaRPr lang="en-US" sz="16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13493B9-3352-45A7-A259-5B2DCD50AE61}"/>
              </a:ext>
            </a:extLst>
          </p:cNvPr>
          <p:cNvCxnSpPr/>
          <p:nvPr/>
        </p:nvCxnSpPr>
        <p:spPr>
          <a:xfrm>
            <a:off x="5666984" y="2564824"/>
            <a:ext cx="436770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Google Shape;541;p40">
            <a:extLst>
              <a:ext uri="{FF2B5EF4-FFF2-40B4-BE49-F238E27FC236}">
                <a16:creationId xmlns:a16="http://schemas.microsoft.com/office/drawing/2014/main" id="{FF03C95B-686A-4E85-A232-480453299DC0}"/>
              </a:ext>
            </a:extLst>
          </p:cNvPr>
          <p:cNvCxnSpPr>
            <a:cxnSpLocks/>
          </p:cNvCxnSpPr>
          <p:nvPr/>
        </p:nvCxnSpPr>
        <p:spPr>
          <a:xfrm>
            <a:off x="7252391" y="1325880"/>
            <a:ext cx="1" cy="4061014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817B4AB-7B83-4BBA-BDA8-5628107EAD2B}"/>
              </a:ext>
            </a:extLst>
          </p:cNvPr>
          <p:cNvSpPr/>
          <p:nvPr/>
        </p:nvSpPr>
        <p:spPr>
          <a:xfrm>
            <a:off x="7645935" y="1325880"/>
            <a:ext cx="870956" cy="285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/>
              <a:t>MoET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293E06-C451-4A28-AD15-824B8D0E2614}"/>
              </a:ext>
            </a:extLst>
          </p:cNvPr>
          <p:cNvSpPr/>
          <p:nvPr/>
        </p:nvSpPr>
        <p:spPr>
          <a:xfrm>
            <a:off x="7732823" y="2216747"/>
            <a:ext cx="651356" cy="6252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/>
              <a:t>3</a:t>
            </a:r>
            <a:endParaRPr lang="en-US" sz="1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505C86-0388-4354-8280-3A0462BBDE52}"/>
              </a:ext>
            </a:extLst>
          </p:cNvPr>
          <p:cNvSpPr/>
          <p:nvPr/>
        </p:nvSpPr>
        <p:spPr>
          <a:xfrm>
            <a:off x="7721912" y="2990402"/>
            <a:ext cx="651356" cy="6399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600" dirty="0"/>
          </a:p>
          <a:p>
            <a:pPr algn="ctr"/>
            <a:r>
              <a:rPr lang="fr-FR" sz="1600" dirty="0"/>
              <a:t>3</a:t>
            </a:r>
          </a:p>
          <a:p>
            <a:pPr algn="ctr"/>
            <a:endParaRPr lang="en-US" sz="1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FF439F-7701-49C3-AEB0-08DD92B00B35}"/>
              </a:ext>
            </a:extLst>
          </p:cNvPr>
          <p:cNvSpPr/>
          <p:nvPr/>
        </p:nvSpPr>
        <p:spPr>
          <a:xfrm>
            <a:off x="7721912" y="4590601"/>
            <a:ext cx="651356" cy="9415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/>
              <a:t>5</a:t>
            </a:r>
            <a:endParaRPr lang="en-US" sz="1600" dirty="0"/>
          </a:p>
        </p:txBody>
      </p:sp>
      <p:cxnSp>
        <p:nvCxnSpPr>
          <p:cNvPr id="29" name="Google Shape;541;p40">
            <a:extLst>
              <a:ext uri="{FF2B5EF4-FFF2-40B4-BE49-F238E27FC236}">
                <a16:creationId xmlns:a16="http://schemas.microsoft.com/office/drawing/2014/main" id="{F159F278-4686-43FE-B61E-174956303F33}"/>
              </a:ext>
            </a:extLst>
          </p:cNvPr>
          <p:cNvCxnSpPr>
            <a:cxnSpLocks/>
          </p:cNvCxnSpPr>
          <p:nvPr/>
        </p:nvCxnSpPr>
        <p:spPr>
          <a:xfrm>
            <a:off x="5884154" y="1325880"/>
            <a:ext cx="1" cy="4061014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D174F89-6E3F-4FB2-B3D0-CCC0B07352F5}"/>
              </a:ext>
            </a:extLst>
          </p:cNvPr>
          <p:cNvCxnSpPr>
            <a:cxnSpLocks/>
          </p:cNvCxnSpPr>
          <p:nvPr/>
        </p:nvCxnSpPr>
        <p:spPr>
          <a:xfrm>
            <a:off x="8727176" y="2242812"/>
            <a:ext cx="0" cy="171654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C66FBFC-3E66-416F-A0D3-74830E4CBC48}"/>
              </a:ext>
            </a:extLst>
          </p:cNvPr>
          <p:cNvCxnSpPr>
            <a:cxnSpLocks/>
          </p:cNvCxnSpPr>
          <p:nvPr/>
        </p:nvCxnSpPr>
        <p:spPr>
          <a:xfrm>
            <a:off x="8727176" y="4197096"/>
            <a:ext cx="0" cy="133502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438C665-6E4D-47BD-8CD0-73AFC6E4ECE0}"/>
              </a:ext>
            </a:extLst>
          </p:cNvPr>
          <p:cNvCxnSpPr>
            <a:cxnSpLocks/>
          </p:cNvCxnSpPr>
          <p:nvPr/>
        </p:nvCxnSpPr>
        <p:spPr>
          <a:xfrm>
            <a:off x="6755110" y="3296950"/>
            <a:ext cx="966802" cy="0"/>
          </a:xfrm>
          <a:prstGeom prst="straightConnector1">
            <a:avLst/>
          </a:prstGeom>
          <a:ln w="44450"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A183538-7CD3-4F56-9968-56EF99574B72}"/>
              </a:ext>
            </a:extLst>
          </p:cNvPr>
          <p:cNvCxnSpPr>
            <a:cxnSpLocks/>
          </p:cNvCxnSpPr>
          <p:nvPr/>
        </p:nvCxnSpPr>
        <p:spPr>
          <a:xfrm>
            <a:off x="6755110" y="2564824"/>
            <a:ext cx="966802" cy="0"/>
          </a:xfrm>
          <a:prstGeom prst="straightConnector1">
            <a:avLst/>
          </a:prstGeom>
          <a:ln w="44450"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010EAB7-0FD9-4645-9920-1AAF8C72EB0A}"/>
              </a:ext>
            </a:extLst>
          </p:cNvPr>
          <p:cNvSpPr/>
          <p:nvPr/>
        </p:nvSpPr>
        <p:spPr>
          <a:xfrm>
            <a:off x="8833102" y="2073872"/>
            <a:ext cx="1158444" cy="285750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P89 USTH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49F1521-D13A-4DE9-9AC5-C288A46E6ADD}"/>
              </a:ext>
            </a:extLst>
          </p:cNvPr>
          <p:cNvSpPr/>
          <p:nvPr/>
        </p:nvSpPr>
        <p:spPr>
          <a:xfrm>
            <a:off x="8833105" y="2547138"/>
            <a:ext cx="274320" cy="2966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741B17C-5D6F-4AD6-8406-AD75E9990940}"/>
              </a:ext>
            </a:extLst>
          </p:cNvPr>
          <p:cNvSpPr/>
          <p:nvPr/>
        </p:nvSpPr>
        <p:spPr>
          <a:xfrm>
            <a:off x="8833082" y="3661093"/>
            <a:ext cx="329143" cy="2966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8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DC1E404-946E-4837-821F-AB610D806C94}"/>
              </a:ext>
            </a:extLst>
          </p:cNvPr>
          <p:cNvSpPr/>
          <p:nvPr/>
        </p:nvSpPr>
        <p:spPr>
          <a:xfrm>
            <a:off x="8833082" y="5240782"/>
            <a:ext cx="393191" cy="2966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14</a:t>
            </a:r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EF67C20-A3AE-4B3B-8D21-0990579E893B}"/>
              </a:ext>
            </a:extLst>
          </p:cNvPr>
          <p:cNvSpPr/>
          <p:nvPr/>
        </p:nvSpPr>
        <p:spPr>
          <a:xfrm>
            <a:off x="1013607" y="5184492"/>
            <a:ext cx="2948940" cy="50358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dirty="0"/>
              <a:t>36  sujets du Consortium  </a:t>
            </a:r>
            <a:endParaRPr lang="en-US" sz="16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B6D5DB-C9AA-4E5D-88EF-443AD826719F}"/>
              </a:ext>
            </a:extLst>
          </p:cNvPr>
          <p:cNvSpPr/>
          <p:nvPr/>
        </p:nvSpPr>
        <p:spPr>
          <a:xfrm>
            <a:off x="7732823" y="3706620"/>
            <a:ext cx="651356" cy="2527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/>
              <a:t>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512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957022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40"/>
          <p:cNvSpPr txBox="1"/>
          <p:nvPr/>
        </p:nvSpPr>
        <p:spPr>
          <a:xfrm>
            <a:off x="381142" y="305546"/>
            <a:ext cx="96976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Programme 89</a:t>
            </a:r>
            <a:endParaRPr sz="3200" dirty="0">
              <a:solidFill>
                <a:srgbClr val="283897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1FAEB7-AE87-4895-8964-53839F829400}"/>
              </a:ext>
            </a:extLst>
          </p:cNvPr>
          <p:cNvSpPr/>
          <p:nvPr/>
        </p:nvSpPr>
        <p:spPr>
          <a:xfrm>
            <a:off x="381142" y="1626347"/>
            <a:ext cx="113011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Les limites actuelles</a:t>
            </a:r>
          </a:p>
          <a:p>
            <a:pPr algn="just"/>
            <a:endParaRPr lang="fr-FR" sz="24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Le programme 89 n’est pas très attractif pour de nombreux étudiants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La procédure n’est pas stabilisée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Les délais de décision et d’organisation au niveau du </a:t>
            </a:r>
            <a:r>
              <a:rPr lang="fr-FR" sz="2400" dirty="0" err="1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MoET</a:t>
            </a: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 ne sont pas satisfaisants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Les négociations financières </a:t>
            </a:r>
            <a:r>
              <a:rPr lang="fr-FR" sz="2400" dirty="0" err="1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MoF</a:t>
            </a: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MoET</a:t>
            </a: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 sont sujets à des arbitrages réguliers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L’étudiant sur P89 devra travailler 10 ans au sein des universités publiques du Vietnam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Le volume des étudiants en Master qui prétendent à un doctorat reste faible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Il existe de nombreuses opportunités de bourses hors P89 sur du financements privé ou sur contrat    </a:t>
            </a:r>
            <a:endParaRPr lang="fr-FR" sz="20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25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957022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40"/>
          <p:cNvSpPr txBox="1"/>
          <p:nvPr/>
        </p:nvSpPr>
        <p:spPr>
          <a:xfrm>
            <a:off x="381142" y="305546"/>
            <a:ext cx="96976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Programme 89</a:t>
            </a:r>
            <a:endParaRPr sz="3200" dirty="0">
              <a:solidFill>
                <a:srgbClr val="283897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1FAEB7-AE87-4895-8964-53839F829400}"/>
              </a:ext>
            </a:extLst>
          </p:cNvPr>
          <p:cNvSpPr/>
          <p:nvPr/>
        </p:nvSpPr>
        <p:spPr>
          <a:xfrm>
            <a:off x="381142" y="1626347"/>
            <a:ext cx="113011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Néanmoins </a:t>
            </a:r>
          </a:p>
          <a:p>
            <a:pPr algn="just"/>
            <a:endParaRPr lang="fr-FR" sz="24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Le programme 89 démarre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On doit continuer à mettre de la pression sur le système pour l’anticiper les </a:t>
            </a:r>
            <a:r>
              <a:rPr lang="fr-FR" sz="2400" dirty="0" err="1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précédures</a:t>
            </a: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 et non plus les subir</a:t>
            </a:r>
          </a:p>
          <a:p>
            <a:pPr algn="just"/>
            <a:endParaRPr lang="fr-FR" sz="24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5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887316"/>
            <a:ext cx="12192000" cy="1717122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220" y="2058148"/>
            <a:ext cx="114729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prstClr val="white"/>
                </a:solidFill>
                <a:latin typeface="Segoe UI bold" pitchFamily="34" charset="0"/>
                <a:cs typeface="Segoe UI bold" pitchFamily="34" charset="0"/>
              </a:rPr>
              <a:t>PARTIE 4 </a:t>
            </a:r>
            <a:endParaRPr lang="en-US" sz="4400" dirty="0">
              <a:solidFill>
                <a:prstClr val="white"/>
              </a:solidFill>
              <a:latin typeface="Segoe UI bold" pitchFamily="34" charset="0"/>
              <a:cs typeface="Segoe UI bold" pitchFamily="34" charset="0"/>
            </a:endParaRPr>
          </a:p>
          <a:p>
            <a:pPr algn="ctr"/>
            <a:r>
              <a:rPr lang="fr-FR" sz="4400" dirty="0">
                <a:solidFill>
                  <a:prstClr val="white"/>
                </a:solidFill>
                <a:latin typeface="Segoe UI bold" pitchFamily="34" charset="0"/>
                <a:cs typeface="Segoe UI bold" pitchFamily="34" charset="0"/>
              </a:rPr>
              <a:t>Accréditation </a:t>
            </a:r>
            <a:r>
              <a:rPr lang="fr-FR" sz="4400" dirty="0" err="1">
                <a:solidFill>
                  <a:prstClr val="white"/>
                </a:solidFill>
                <a:latin typeface="Segoe UI bold" pitchFamily="34" charset="0"/>
                <a:cs typeface="Segoe UI bold" pitchFamily="34" charset="0"/>
              </a:rPr>
              <a:t>Hcéres</a:t>
            </a:r>
            <a:endParaRPr lang="en-US" dirty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387A17-09D7-44BB-9345-8980A00DF3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C49F74-097F-4486-B407-4DDC1441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C500-7ECF-41F5-91F5-6EF1E6E48EB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3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887316"/>
            <a:ext cx="12192000" cy="1717122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220" y="2058148"/>
            <a:ext cx="114729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white"/>
                </a:solidFill>
                <a:latin typeface="Segoe UI bold" pitchFamily="34" charset="0"/>
                <a:cs typeface="Segoe UI bold" pitchFamily="34" charset="0"/>
              </a:rPr>
              <a:t>1. HUMAN RESOURCES</a:t>
            </a:r>
          </a:p>
          <a:p>
            <a:pPr algn="ctr"/>
            <a:r>
              <a:rPr lang="en-US" sz="4400" dirty="0">
                <a:solidFill>
                  <a:prstClr val="white"/>
                </a:solidFill>
                <a:latin typeface="Segoe UI bold" pitchFamily="34" charset="0"/>
                <a:cs typeface="Segoe UI bold" pitchFamily="34" charset="0"/>
              </a:rPr>
              <a:t> &amp; ORGANIZATIONS</a:t>
            </a:r>
            <a:endParaRPr lang="en-US" dirty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387A17-09D7-44BB-9345-8980A00DF3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C49F74-097F-4486-B407-4DDC1441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C500-7ECF-41F5-91F5-6EF1E6E48E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67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957022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40"/>
          <p:cNvSpPr txBox="1"/>
          <p:nvPr/>
        </p:nvSpPr>
        <p:spPr>
          <a:xfrm>
            <a:off x="381142" y="305546"/>
            <a:ext cx="96976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Accréditation </a:t>
            </a:r>
            <a:r>
              <a:rPr lang="fr-FR" sz="3200" dirty="0" err="1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Hceres</a:t>
            </a:r>
            <a:endParaRPr sz="3200" dirty="0">
              <a:solidFill>
                <a:srgbClr val="283897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1FAEB7-AE87-4895-8964-53839F829400}"/>
              </a:ext>
            </a:extLst>
          </p:cNvPr>
          <p:cNvSpPr/>
          <p:nvPr/>
        </p:nvSpPr>
        <p:spPr>
          <a:xfrm>
            <a:off x="381142" y="1626347"/>
            <a:ext cx="1130118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Accréditations</a:t>
            </a:r>
          </a:p>
          <a:p>
            <a:pPr algn="just"/>
            <a:endParaRPr lang="fr-FR" sz="24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2016-2022 : Accréditation des parcours de 6 </a:t>
            </a:r>
            <a:r>
              <a:rPr lang="fr-FR" sz="2400" dirty="0" err="1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Bachelors</a:t>
            </a: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 (prolongation + 1 an)</a:t>
            </a:r>
          </a:p>
          <a:p>
            <a:pPr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Juillet 2022 : Accréditation des Masters par le MESRI (2022-2028)</a:t>
            </a:r>
          </a:p>
          <a:p>
            <a:pPr algn="just"/>
            <a:endParaRPr lang="fr-FR" sz="24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Décision de demander une accréditation </a:t>
            </a:r>
            <a:r>
              <a:rPr lang="fr-FR" sz="2400" u="sng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institutionnelle</a:t>
            </a: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 pour l’USTH par le </a:t>
            </a:r>
            <a:r>
              <a:rPr lang="fr-FR" sz="2400" dirty="0" err="1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Hceres</a:t>
            </a:r>
            <a:endParaRPr lang="fr-FR" sz="24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algn="just"/>
            <a:endParaRPr lang="fr-FR" sz="24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Calendrier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Visite préparatoire du </a:t>
            </a:r>
            <a:r>
              <a:rPr lang="fr-FR" sz="2400" dirty="0" err="1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Hceres</a:t>
            </a: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 : Novembre 2022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Remise du rapport d’autoévaluation : 21 Mars 2023 (17 standards, 135 critères)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Visite des Experts (sur 2 jours) : 1</a:t>
            </a:r>
            <a:r>
              <a:rPr lang="fr-FR" sz="2400" baseline="300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ère</a:t>
            </a: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 quinzaine du mois de Mai 2023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Remise du rapport d’</a:t>
            </a:r>
            <a:r>
              <a:rPr lang="fr-FR" sz="2400" dirty="0" err="1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evaluation</a:t>
            </a: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 : mi juillet 2023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Passage en commission d’accréditation pour octobre 2023 </a:t>
            </a:r>
          </a:p>
        </p:txBody>
      </p:sp>
    </p:spTree>
    <p:extLst>
      <p:ext uri="{BB962C8B-B14F-4D97-AF65-F5344CB8AC3E}">
        <p14:creationId xmlns:p14="http://schemas.microsoft.com/office/powerpoint/2010/main" val="9902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887316"/>
            <a:ext cx="12192000" cy="1717122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220" y="2058148"/>
            <a:ext cx="114729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prstClr val="white"/>
                </a:solidFill>
                <a:latin typeface="Segoe UI bold" pitchFamily="34" charset="0"/>
                <a:cs typeface="Segoe UI bold" pitchFamily="34" charset="0"/>
              </a:rPr>
              <a:t>PARTIE 5 </a:t>
            </a:r>
            <a:endParaRPr lang="en-US" sz="4400" dirty="0">
              <a:solidFill>
                <a:prstClr val="white"/>
              </a:solidFill>
              <a:latin typeface="Segoe UI bold" pitchFamily="34" charset="0"/>
              <a:cs typeface="Segoe UI bold" pitchFamily="34" charset="0"/>
            </a:endParaRPr>
          </a:p>
          <a:p>
            <a:pPr algn="ctr"/>
            <a:r>
              <a:rPr lang="fr-FR" sz="4400" dirty="0">
                <a:solidFill>
                  <a:prstClr val="white"/>
                </a:solidFill>
                <a:latin typeface="Segoe UI bold" pitchFamily="34" charset="0"/>
                <a:cs typeface="Segoe UI bold" pitchFamily="34" charset="0"/>
              </a:rPr>
              <a:t>Indemnisation des missions</a:t>
            </a:r>
            <a:endParaRPr lang="en-US" dirty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387A17-09D7-44BB-9345-8980A00DF3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C49F74-097F-4486-B407-4DDC1441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C500-7ECF-41F5-91F5-6EF1E6E48EB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26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957022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40"/>
          <p:cNvSpPr txBox="1"/>
          <p:nvPr/>
        </p:nvSpPr>
        <p:spPr>
          <a:xfrm>
            <a:off x="381142" y="305546"/>
            <a:ext cx="96976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Participation  HSTH</a:t>
            </a:r>
            <a:endParaRPr sz="3200" dirty="0">
              <a:solidFill>
                <a:srgbClr val="283897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1FAEB7-AE87-4895-8964-53839F829400}"/>
              </a:ext>
            </a:extLst>
          </p:cNvPr>
          <p:cNvSpPr/>
          <p:nvPr/>
        </p:nvSpPr>
        <p:spPr>
          <a:xfrm>
            <a:off x="381142" y="1626347"/>
            <a:ext cx="113011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Volonté du coté du Rectorat de participer d’avantage au financement des missions</a:t>
            </a:r>
          </a:p>
          <a:p>
            <a:pPr algn="just"/>
            <a:endParaRPr lang="fr-FR" sz="24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On ne trouve pas actuellement les modalités administratives (compatibles avec la règlementation vietnamienne) qui nous permettent supporter massivement les experts, notamment sur les billets d’avions  tant que nous ne sommes pas autonomes;</a:t>
            </a:r>
          </a:p>
          <a:p>
            <a:pPr algn="just"/>
            <a:endParaRPr lang="fr-FR" sz="24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Un axe est de travailler sur un transfert de charge entre le consortium et l’USTH sur les per diem. </a:t>
            </a:r>
          </a:p>
          <a:p>
            <a:pPr algn="just"/>
            <a:endParaRPr lang="fr-FR" sz="24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algn="just"/>
            <a:endParaRPr lang="fr-FR" sz="24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11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887316"/>
            <a:ext cx="12192000" cy="1717122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508" y="2022602"/>
            <a:ext cx="114729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prstClr val="white"/>
                </a:solidFill>
                <a:latin typeface="Segoe UI bold" pitchFamily="34" charset="0"/>
                <a:cs typeface="Segoe UI bold" pitchFamily="34" charset="0"/>
              </a:rPr>
              <a:t>PARTIE 6 </a:t>
            </a:r>
            <a:endParaRPr lang="en-US" sz="4400" dirty="0">
              <a:solidFill>
                <a:prstClr val="white"/>
              </a:solidFill>
              <a:latin typeface="Segoe UI bold" pitchFamily="34" charset="0"/>
              <a:cs typeface="Segoe UI bold" pitchFamily="34" charset="0"/>
            </a:endParaRPr>
          </a:p>
          <a:p>
            <a:pPr algn="ctr"/>
            <a:r>
              <a:rPr lang="fr-FR" sz="4400" dirty="0">
                <a:solidFill>
                  <a:prstClr val="white"/>
                </a:solidFill>
                <a:latin typeface="Segoe UI bold" pitchFamily="34" charset="0"/>
                <a:cs typeface="Segoe UI bold" pitchFamily="34" charset="0"/>
              </a:rPr>
              <a:t>Postes d’ETI à l’USTH</a:t>
            </a:r>
            <a:endParaRPr lang="en-US" dirty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387A17-09D7-44BB-9345-8980A00DF3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C49F74-097F-4486-B407-4DDC1441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C500-7ECF-41F5-91F5-6EF1E6E48E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8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957022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40"/>
          <p:cNvSpPr txBox="1"/>
          <p:nvPr/>
        </p:nvSpPr>
        <p:spPr>
          <a:xfrm>
            <a:off x="381142" y="451767"/>
            <a:ext cx="96976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Postes d’ETI à l’USTH</a:t>
            </a:r>
            <a:endParaRPr sz="3200" dirty="0">
              <a:solidFill>
                <a:srgbClr val="283897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052352-DEF9-4227-A743-0450809E23B3}"/>
              </a:ext>
            </a:extLst>
          </p:cNvPr>
          <p:cNvSpPr/>
          <p:nvPr/>
        </p:nvSpPr>
        <p:spPr>
          <a:xfrm>
            <a:off x="886968" y="3350517"/>
            <a:ext cx="1627632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MEAE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424E16-D1D1-409D-8BD2-B28F70F26095}"/>
              </a:ext>
            </a:extLst>
          </p:cNvPr>
          <p:cNvSpPr/>
          <p:nvPr/>
        </p:nvSpPr>
        <p:spPr>
          <a:xfrm>
            <a:off x="886968" y="4303775"/>
            <a:ext cx="1627632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MESRI/DAEI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D7810-D298-4691-A62E-F1AD18C63947}"/>
              </a:ext>
            </a:extLst>
          </p:cNvPr>
          <p:cNvSpPr/>
          <p:nvPr/>
        </p:nvSpPr>
        <p:spPr>
          <a:xfrm>
            <a:off x="860445" y="5068823"/>
            <a:ext cx="1627632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Education Nationale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781F8C-5682-4A32-9674-8D8C5491CC2E}"/>
              </a:ext>
            </a:extLst>
          </p:cNvPr>
          <p:cNvSpPr/>
          <p:nvPr/>
        </p:nvSpPr>
        <p:spPr>
          <a:xfrm>
            <a:off x="3284515" y="3055320"/>
            <a:ext cx="16916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Recteur Principal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5D6033-4282-45C1-9CCD-65C76A8146ED}"/>
              </a:ext>
            </a:extLst>
          </p:cNvPr>
          <p:cNvSpPr/>
          <p:nvPr/>
        </p:nvSpPr>
        <p:spPr>
          <a:xfrm>
            <a:off x="3284515" y="3642905"/>
            <a:ext cx="16916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DRITT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E561AD-C281-4D52-A277-108D66D6938C}"/>
              </a:ext>
            </a:extLst>
          </p:cNvPr>
          <p:cNvSpPr/>
          <p:nvPr/>
        </p:nvSpPr>
        <p:spPr>
          <a:xfrm>
            <a:off x="3284515" y="4334553"/>
            <a:ext cx="169164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DAA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0CCE3E-E419-4BA8-9E48-FA8001758BB2}"/>
              </a:ext>
            </a:extLst>
          </p:cNvPr>
          <p:cNvSpPr/>
          <p:nvPr/>
        </p:nvSpPr>
        <p:spPr>
          <a:xfrm>
            <a:off x="3284515" y="5099601"/>
            <a:ext cx="169164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Expert </a:t>
            </a:r>
            <a:r>
              <a:rPr lang="fr-FR" dirty="0" err="1"/>
              <a:t>Aeronautique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AF25AC-3AE8-4889-A572-B1A249AFB453}"/>
              </a:ext>
            </a:extLst>
          </p:cNvPr>
          <p:cNvSpPr/>
          <p:nvPr/>
        </p:nvSpPr>
        <p:spPr>
          <a:xfrm>
            <a:off x="3284515" y="1993392"/>
            <a:ext cx="1691640" cy="32460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09/2020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C89360-391A-4AF6-80B9-E13990B23B47}"/>
              </a:ext>
            </a:extLst>
          </p:cNvPr>
          <p:cNvSpPr/>
          <p:nvPr/>
        </p:nvSpPr>
        <p:spPr>
          <a:xfrm>
            <a:off x="5280955" y="3055320"/>
            <a:ext cx="16916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Recteur Principal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0ACF21-7660-454E-83E5-AA485D92CEE3}"/>
              </a:ext>
            </a:extLst>
          </p:cNvPr>
          <p:cNvSpPr/>
          <p:nvPr/>
        </p:nvSpPr>
        <p:spPr>
          <a:xfrm>
            <a:off x="5280955" y="3642905"/>
            <a:ext cx="16916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DRITT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2CA86E-68BA-4FBE-B7F1-3BFB056DDEC4}"/>
              </a:ext>
            </a:extLst>
          </p:cNvPr>
          <p:cNvSpPr/>
          <p:nvPr/>
        </p:nvSpPr>
        <p:spPr>
          <a:xfrm>
            <a:off x="5287679" y="1988671"/>
            <a:ext cx="1691640" cy="32460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09/2021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E83317-9F5A-42DD-8862-D0DD06883FF0}"/>
              </a:ext>
            </a:extLst>
          </p:cNvPr>
          <p:cNvSpPr/>
          <p:nvPr/>
        </p:nvSpPr>
        <p:spPr>
          <a:xfrm>
            <a:off x="7248433" y="3055320"/>
            <a:ext cx="16916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Recteur Principal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ADFFE9-D469-4DE6-A361-624E0E20D2E3}"/>
              </a:ext>
            </a:extLst>
          </p:cNvPr>
          <p:cNvSpPr/>
          <p:nvPr/>
        </p:nvSpPr>
        <p:spPr>
          <a:xfrm>
            <a:off x="7248433" y="3642905"/>
            <a:ext cx="16916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DRITT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FB1E6A-90A9-43E3-A20C-B48CBC7E84D8}"/>
              </a:ext>
            </a:extLst>
          </p:cNvPr>
          <p:cNvSpPr/>
          <p:nvPr/>
        </p:nvSpPr>
        <p:spPr>
          <a:xfrm>
            <a:off x="7248433" y="4334553"/>
            <a:ext cx="169164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DAA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4DD648-6A41-4B98-B003-B885CC5E4B1A}"/>
              </a:ext>
            </a:extLst>
          </p:cNvPr>
          <p:cNvSpPr/>
          <p:nvPr/>
        </p:nvSpPr>
        <p:spPr>
          <a:xfrm>
            <a:off x="7248433" y="1993392"/>
            <a:ext cx="1691640" cy="32460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09/2022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CF0547-22B3-4386-8739-6D12412E13BA}"/>
              </a:ext>
            </a:extLst>
          </p:cNvPr>
          <p:cNvSpPr/>
          <p:nvPr/>
        </p:nvSpPr>
        <p:spPr>
          <a:xfrm>
            <a:off x="9182549" y="3055320"/>
            <a:ext cx="16916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Recteur Principal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2A415B-23C8-4119-935A-B8076FBB62B7}"/>
              </a:ext>
            </a:extLst>
          </p:cNvPr>
          <p:cNvSpPr/>
          <p:nvPr/>
        </p:nvSpPr>
        <p:spPr>
          <a:xfrm>
            <a:off x="9182549" y="4334553"/>
            <a:ext cx="169164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DAA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1141D8-DDEE-45F6-A87C-82ECE3B7EA7A}"/>
              </a:ext>
            </a:extLst>
          </p:cNvPr>
          <p:cNvSpPr/>
          <p:nvPr/>
        </p:nvSpPr>
        <p:spPr>
          <a:xfrm>
            <a:off x="9182549" y="1993392"/>
            <a:ext cx="1691640" cy="32460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09/2023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CA564D-1D8F-42B8-9CE1-944D42F6C63A}"/>
              </a:ext>
            </a:extLst>
          </p:cNvPr>
          <p:cNvCxnSpPr/>
          <p:nvPr/>
        </p:nvCxnSpPr>
        <p:spPr>
          <a:xfrm>
            <a:off x="2889504" y="3055320"/>
            <a:ext cx="0" cy="10492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27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887316"/>
            <a:ext cx="12192000" cy="1717122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508" y="2022602"/>
            <a:ext cx="114729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prstClr val="white"/>
                </a:solidFill>
                <a:latin typeface="Segoe UI bold" pitchFamily="34" charset="0"/>
                <a:cs typeface="Segoe UI bold" pitchFamily="34" charset="0"/>
              </a:rPr>
              <a:t>PARTIE 6 </a:t>
            </a:r>
            <a:endParaRPr lang="en-US" sz="4400" dirty="0">
              <a:solidFill>
                <a:prstClr val="white"/>
              </a:solidFill>
              <a:latin typeface="Segoe UI bold" pitchFamily="34" charset="0"/>
              <a:cs typeface="Segoe UI bold" pitchFamily="34" charset="0"/>
            </a:endParaRPr>
          </a:p>
          <a:p>
            <a:pPr algn="ctr"/>
            <a:r>
              <a:rPr lang="fr-FR" sz="4400" dirty="0">
                <a:solidFill>
                  <a:prstClr val="white"/>
                </a:solidFill>
                <a:latin typeface="Segoe UI bold" pitchFamily="34" charset="0"/>
                <a:cs typeface="Segoe UI bold" pitchFamily="34" charset="0"/>
              </a:rPr>
              <a:t>Vie de l’association</a:t>
            </a:r>
            <a:endParaRPr lang="en-US" dirty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387A17-09D7-44BB-9345-8980A00DF3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C49F74-097F-4486-B407-4DDC1441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C500-7ECF-41F5-91F5-6EF1E6E48EB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74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957022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40"/>
          <p:cNvSpPr txBox="1"/>
          <p:nvPr/>
        </p:nvSpPr>
        <p:spPr>
          <a:xfrm>
            <a:off x="203106" y="328337"/>
            <a:ext cx="96976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Bilan des conventions EAD 2022</a:t>
            </a:r>
            <a:endParaRPr sz="3200" dirty="0">
              <a:solidFill>
                <a:srgbClr val="283897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1FAEB7-AE87-4895-8964-53839F829400}"/>
              </a:ext>
            </a:extLst>
          </p:cNvPr>
          <p:cNvSpPr/>
          <p:nvPr/>
        </p:nvSpPr>
        <p:spPr>
          <a:xfrm>
            <a:off x="344928" y="1098701"/>
            <a:ext cx="11301187" cy="1902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L’année 2021-2022 a généré 1340 heures à distance essentiellement sur le premier semestre pour couvrir les enseignements en Master.</a:t>
            </a:r>
          </a:p>
          <a:p>
            <a:pPr algn="just"/>
            <a:r>
              <a:rPr lang="fr-FR" sz="20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Le principe de reconduire une aide aux établissements qui se sont investis dans cette action EAD a été validé lors du CA de mai 2022  </a:t>
            </a:r>
            <a:endParaRPr lang="en-US" sz="20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fr-FR" sz="2800" b="1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93C55BF-FBEC-43AC-AD89-1609F54B4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198647"/>
              </p:ext>
            </p:extLst>
          </p:nvPr>
        </p:nvGraphicFramePr>
        <p:xfrm>
          <a:off x="4041346" y="2187830"/>
          <a:ext cx="5735098" cy="4247769"/>
        </p:xfrm>
        <a:graphic>
          <a:graphicData uri="http://schemas.openxmlformats.org/drawingml/2006/table">
            <a:tbl>
              <a:tblPr/>
              <a:tblGrid>
                <a:gridCol w="3245624">
                  <a:extLst>
                    <a:ext uri="{9D8B030D-6E8A-4147-A177-3AD203B41FA5}">
                      <a16:colId xmlns:a16="http://schemas.microsoft.com/office/drawing/2014/main" val="1918711502"/>
                    </a:ext>
                  </a:extLst>
                </a:gridCol>
                <a:gridCol w="1198205">
                  <a:extLst>
                    <a:ext uri="{9D8B030D-6E8A-4147-A177-3AD203B41FA5}">
                      <a16:colId xmlns:a16="http://schemas.microsoft.com/office/drawing/2014/main" val="1554092289"/>
                    </a:ext>
                  </a:extLst>
                </a:gridCol>
                <a:gridCol w="1291269">
                  <a:extLst>
                    <a:ext uri="{9D8B030D-6E8A-4147-A177-3AD203B41FA5}">
                      <a16:colId xmlns:a16="http://schemas.microsoft.com/office/drawing/2014/main" val="1815467198"/>
                    </a:ext>
                  </a:extLst>
                </a:gridCol>
              </a:tblGrid>
              <a:tr h="2161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Etablissement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heures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Montant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360428"/>
                  </a:ext>
                </a:extLst>
              </a:tr>
              <a:tr h="223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8364093"/>
                  </a:ext>
                </a:extLst>
              </a:tr>
              <a:tr h="223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Aix-Marseille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Université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4940287"/>
                  </a:ext>
                </a:extLst>
              </a:tr>
              <a:tr h="223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5847225"/>
                  </a:ext>
                </a:extLst>
              </a:tr>
              <a:tr h="210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 Toulouse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7699273"/>
                  </a:ext>
                </a:extLst>
              </a:tr>
              <a:tr h="223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7239556"/>
                  </a:ext>
                </a:extLst>
              </a:tr>
              <a:tr h="223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Rochelle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Université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619412"/>
                  </a:ext>
                </a:extLst>
              </a:tr>
              <a:tr h="223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Mans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Université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145111"/>
                  </a:ext>
                </a:extLst>
              </a:tr>
              <a:tr h="223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Observatoire de Paris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162819"/>
                  </a:ext>
                </a:extLst>
              </a:tr>
              <a:tr h="223647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Université Claude Bernard Lyon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1197864"/>
                  </a:ext>
                </a:extLst>
              </a:tr>
              <a:tr h="223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Université de Montpellier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30107"/>
                  </a:ext>
                </a:extLst>
              </a:tr>
              <a:tr h="223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Université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Poitiers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4208283"/>
                  </a:ext>
                </a:extLst>
              </a:tr>
              <a:tr h="223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Université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Reims Champagne-Ardennes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8113971"/>
                  </a:ext>
                </a:extLst>
              </a:tr>
              <a:tr h="223647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Université du Littoral Côte d'Opale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337835"/>
                  </a:ext>
                </a:extLst>
              </a:tr>
              <a:tr h="223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Université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Paris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Cité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6107621"/>
                  </a:ext>
                </a:extLst>
              </a:tr>
              <a:tr h="223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Université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Paris-Est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Créteil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023821"/>
                  </a:ext>
                </a:extLst>
              </a:tr>
              <a:tr h="223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Université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Paris-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Saclay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1718027"/>
                  </a:ext>
                </a:extLst>
              </a:tr>
              <a:tr h="223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Université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Sorbonne Paris Nord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170331"/>
                  </a:ext>
                </a:extLst>
              </a:tr>
              <a:tr h="223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54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303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957022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40"/>
          <p:cNvSpPr txBox="1"/>
          <p:nvPr/>
        </p:nvSpPr>
        <p:spPr>
          <a:xfrm>
            <a:off x="203106" y="328337"/>
            <a:ext cx="96976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Bilan des conventions EAD 2022</a:t>
            </a:r>
            <a:endParaRPr sz="3200" dirty="0">
              <a:solidFill>
                <a:srgbClr val="283897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D9D63F-EE71-43F4-A997-8D6F04199E62}"/>
              </a:ext>
            </a:extLst>
          </p:cNvPr>
          <p:cNvSpPr/>
          <p:nvPr/>
        </p:nvSpPr>
        <p:spPr>
          <a:xfrm>
            <a:off x="381142" y="1626347"/>
            <a:ext cx="1130118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u="sng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Conventions :</a:t>
            </a:r>
          </a:p>
          <a:p>
            <a:pPr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16 conventions  :  15 signées (IRD ne demandant pas de remboursement)</a:t>
            </a:r>
          </a:p>
          <a:p>
            <a:pPr algn="just"/>
            <a:endParaRPr lang="fr-FR" sz="24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algn="just"/>
            <a:endParaRPr lang="fr-FR" sz="24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algn="just"/>
            <a:r>
              <a:rPr lang="fr-FR" sz="2400" u="sng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Factures</a:t>
            </a:r>
          </a:p>
          <a:p>
            <a:pPr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Sur 44150 €, 10.500€ ont été payés à réception des factures.</a:t>
            </a:r>
          </a:p>
          <a:p>
            <a:pPr algn="just"/>
            <a:endParaRPr lang="fr-FR" sz="20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957022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40"/>
          <p:cNvSpPr txBox="1"/>
          <p:nvPr/>
        </p:nvSpPr>
        <p:spPr>
          <a:xfrm>
            <a:off x="203106" y="328337"/>
            <a:ext cx="96976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Bilan des cotisations 2022</a:t>
            </a:r>
            <a:endParaRPr sz="3200" dirty="0">
              <a:solidFill>
                <a:srgbClr val="283897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1FAEB7-AE87-4895-8964-53839F829400}"/>
              </a:ext>
            </a:extLst>
          </p:cNvPr>
          <p:cNvSpPr/>
          <p:nvPr/>
        </p:nvSpPr>
        <p:spPr>
          <a:xfrm>
            <a:off x="381142" y="1626347"/>
            <a:ext cx="113011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29 membres actifs dans le consortium – 28 membres permanents – 1 membre observateur</a:t>
            </a:r>
          </a:p>
          <a:p>
            <a:pPr algn="just"/>
            <a:endParaRPr lang="fr-FR" sz="24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Nombre de cotisations 2022 à jour : 28</a:t>
            </a:r>
          </a:p>
          <a:p>
            <a:pPr algn="just"/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Une université sans réponse : Université de Perpignan Via </a:t>
            </a:r>
            <a:r>
              <a:rPr lang="fr-FR" sz="2400" dirty="0" err="1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Domitia</a:t>
            </a: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 </a:t>
            </a:r>
          </a:p>
          <a:p>
            <a:pPr algn="just"/>
            <a:endParaRPr lang="fr-FR" sz="20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48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957022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40"/>
          <p:cNvSpPr txBox="1"/>
          <p:nvPr/>
        </p:nvSpPr>
        <p:spPr>
          <a:xfrm>
            <a:off x="203106" y="328337"/>
            <a:ext cx="96976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Budget prévisionnel 2023</a:t>
            </a:r>
            <a:endParaRPr sz="3200" dirty="0">
              <a:solidFill>
                <a:srgbClr val="283897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1FAEB7-AE87-4895-8964-53839F829400}"/>
              </a:ext>
            </a:extLst>
          </p:cNvPr>
          <p:cNvSpPr/>
          <p:nvPr/>
        </p:nvSpPr>
        <p:spPr>
          <a:xfrm>
            <a:off x="381142" y="1626347"/>
            <a:ext cx="11301187" cy="979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0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fr-FR" sz="2800" b="1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3658486-BFDD-4FBE-B4C3-C803D0507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458621"/>
              </p:ext>
            </p:extLst>
          </p:nvPr>
        </p:nvGraphicFramePr>
        <p:xfrm>
          <a:off x="2085473" y="1202271"/>
          <a:ext cx="8788716" cy="4931743"/>
        </p:xfrm>
        <a:graphic>
          <a:graphicData uri="http://schemas.openxmlformats.org/drawingml/2006/table">
            <a:tbl>
              <a:tblPr/>
              <a:tblGrid>
                <a:gridCol w="976524">
                  <a:extLst>
                    <a:ext uri="{9D8B030D-6E8A-4147-A177-3AD203B41FA5}">
                      <a16:colId xmlns:a16="http://schemas.microsoft.com/office/drawing/2014/main" val="3241977129"/>
                    </a:ext>
                  </a:extLst>
                </a:gridCol>
                <a:gridCol w="4068848">
                  <a:extLst>
                    <a:ext uri="{9D8B030D-6E8A-4147-A177-3AD203B41FA5}">
                      <a16:colId xmlns:a16="http://schemas.microsoft.com/office/drawing/2014/main" val="1289710456"/>
                    </a:ext>
                  </a:extLst>
                </a:gridCol>
                <a:gridCol w="976524">
                  <a:extLst>
                    <a:ext uri="{9D8B030D-6E8A-4147-A177-3AD203B41FA5}">
                      <a16:colId xmlns:a16="http://schemas.microsoft.com/office/drawing/2014/main" val="1300280725"/>
                    </a:ext>
                  </a:extLst>
                </a:gridCol>
                <a:gridCol w="1383410">
                  <a:extLst>
                    <a:ext uri="{9D8B030D-6E8A-4147-A177-3AD203B41FA5}">
                      <a16:colId xmlns:a16="http://schemas.microsoft.com/office/drawing/2014/main" val="1175009901"/>
                    </a:ext>
                  </a:extLst>
                </a:gridCol>
                <a:gridCol w="1383410">
                  <a:extLst>
                    <a:ext uri="{9D8B030D-6E8A-4147-A177-3AD203B41FA5}">
                      <a16:colId xmlns:a16="http://schemas.microsoft.com/office/drawing/2014/main" val="1037818568"/>
                    </a:ext>
                  </a:extLst>
                </a:gridCol>
              </a:tblGrid>
              <a:tr h="3546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Année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2023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842034"/>
                  </a:ext>
                </a:extLst>
              </a:tr>
              <a:tr h="2192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0590"/>
                  </a:ext>
                </a:extLst>
              </a:tr>
              <a:tr h="2192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Produits 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1794172"/>
                  </a:ext>
                </a:extLst>
              </a:tr>
              <a:tr h="2192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Cotisations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des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membres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70 000 € 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3766961"/>
                  </a:ext>
                </a:extLst>
              </a:tr>
              <a:tr h="231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Subvention MESRI/DAEI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97 000 € 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3946255"/>
                  </a:ext>
                </a:extLst>
              </a:tr>
              <a:tr h="2192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Subvention Ambassade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5 000 € 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238697"/>
                  </a:ext>
                </a:extLst>
              </a:tr>
              <a:tr h="2544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Airbus/Brics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150 000 € 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322 000 € 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2622484"/>
                  </a:ext>
                </a:extLst>
              </a:tr>
              <a:tr h="2192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422983"/>
                  </a:ext>
                </a:extLst>
              </a:tr>
              <a:tr h="2192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Charges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202738"/>
                  </a:ext>
                </a:extLst>
              </a:tr>
              <a:tr h="2192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Missions pédagogiques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90 000 € 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299065"/>
                  </a:ext>
                </a:extLst>
              </a:tr>
              <a:tr h="2192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Missions de coordination des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départements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/master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8 000 € 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7933091"/>
                  </a:ext>
                </a:extLst>
              </a:tr>
              <a:tr h="2192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Coordination consortium +  CA/AG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17 000 € 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4235042"/>
                  </a:ext>
                </a:extLst>
              </a:tr>
              <a:tr h="2192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Salaire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secrétariat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+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chges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28 000 € 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078385"/>
                  </a:ext>
                </a:extLst>
              </a:tr>
              <a:tr h="2192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Salaire Président (6 mois) +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chges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3 600 € 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1122406"/>
                  </a:ext>
                </a:extLst>
              </a:tr>
              <a:tr h="2192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2 500 € 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4396006"/>
                  </a:ext>
                </a:extLst>
              </a:tr>
              <a:tr h="3546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Amortissements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+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impots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500 € 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4688373"/>
                  </a:ext>
                </a:extLst>
              </a:tr>
              <a:tr h="2192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Comptable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et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C.Comptes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12 000 € 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021977"/>
                  </a:ext>
                </a:extLst>
              </a:tr>
              <a:tr h="2192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Communication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9 000 € 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3702081"/>
                  </a:ext>
                </a:extLst>
              </a:tr>
              <a:tr h="269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Fonctionnement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+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fournitures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1 400 € 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138338"/>
                  </a:ext>
                </a:extLst>
              </a:tr>
              <a:tr h="3546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Airbus/Brics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150 000 € 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322 000 € </a:t>
                      </a:r>
                    </a:p>
                  </a:txBody>
                  <a:tcPr marL="8976" marR="8976" marT="89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9677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509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6C4F0B-725B-4FD0-8349-406B521E5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148735"/>
            <a:ext cx="5841402" cy="830255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2F5597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320" y="284480"/>
            <a:ext cx="504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1.1. HUMAN RESOURCES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6514" y="1130542"/>
            <a:ext cx="77033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0000"/>
                </a:solidFill>
                <a:latin typeface="Segoe UI bold" panose="020B0802040204020203" pitchFamily="34" charset="0"/>
                <a:ea typeface="Segoe UI bold" panose="020B0802040204020203" pitchFamily="34" charset="0"/>
                <a:cs typeface="Segoe UI bold" panose="020B0802040204020203" pitchFamily="34" charset="0"/>
              </a:rPr>
              <a:t>TOTAL PERMANENT EMPLOYEES: </a:t>
            </a:r>
            <a:r>
              <a:rPr lang="en-US" sz="2800" b="1" dirty="0">
                <a:solidFill>
                  <a:srgbClr val="2738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173</a:t>
            </a:r>
            <a:r>
              <a:rPr lang="en-US" b="1" dirty="0">
                <a:solidFill>
                  <a:srgbClr val="2738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168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VN)</a:t>
            </a:r>
            <a:endParaRPr lang="en-US" sz="2000" dirty="0">
              <a:solidFill>
                <a:srgbClr val="27389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738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91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lecturers/researchers </a:t>
            </a:r>
          </a:p>
          <a:p>
            <a:r>
              <a:rPr lang="en-US" sz="20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85% with PhD, 11 Assoc. Prof (02 newly appointed), 6 Prof. (FR)</a:t>
            </a:r>
          </a:p>
          <a:p>
            <a:endParaRPr lang="en-US" sz="11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Newly recruited: </a:t>
            </a:r>
            <a:r>
              <a:rPr lang="en-US" sz="2400" b="1" dirty="0">
                <a:solidFill>
                  <a:srgbClr val="2738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</a:t>
            </a:r>
            <a:r>
              <a:rPr lang="en-US" sz="20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lecturers/researcher 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sz="2400" b="1" dirty="0">
                <a:solidFill>
                  <a:srgbClr val="2738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</a:t>
            </a:r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admin staff</a:t>
            </a:r>
            <a:endParaRPr lang="en-US" sz="2000" i="1" dirty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DF06C3-DAA5-47B1-8AD0-640BC6C0CA97}"/>
              </a:ext>
            </a:extLst>
          </p:cNvPr>
          <p:cNvSpPr txBox="1"/>
          <p:nvPr/>
        </p:nvSpPr>
        <p:spPr>
          <a:xfrm>
            <a:off x="336513" y="3154161"/>
            <a:ext cx="58907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0000"/>
                </a:solidFill>
                <a:latin typeface="Segoe UI bold" panose="020B0802040204020203" pitchFamily="34" charset="0"/>
                <a:ea typeface="Segoe UI bold" panose="020B0802040204020203" pitchFamily="34" charset="0"/>
                <a:cs typeface="Segoe UI bold" panose="020B0802040204020203" pitchFamily="34" charset="0"/>
              </a:rPr>
              <a:t>NOMINATIONS/PROMOTION:</a:t>
            </a:r>
            <a:endParaRPr lang="en-US" sz="2000" b="1" dirty="0">
              <a:solidFill>
                <a:srgbClr val="27389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7389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01</a:t>
            </a:r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Vice-Rector</a:t>
            </a:r>
          </a:p>
          <a:p>
            <a:endParaRPr lang="en-US" sz="11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7389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</a:t>
            </a:r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Department leaders</a:t>
            </a:r>
            <a:endParaRPr lang="en-US" sz="18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1A12B2-F392-41E6-AC2A-0C4D2D2470F1}"/>
              </a:ext>
            </a:extLst>
          </p:cNvPr>
          <p:cNvSpPr txBox="1"/>
          <p:nvPr/>
        </p:nvSpPr>
        <p:spPr>
          <a:xfrm>
            <a:off x="298805" y="4623782"/>
            <a:ext cx="1088170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0000"/>
                </a:solidFill>
                <a:latin typeface="Segoe UI bold" panose="020B0802040204020203" pitchFamily="34" charset="0"/>
                <a:ea typeface="Segoe UI bold" panose="020B0802040204020203" pitchFamily="34" charset="0"/>
                <a:cs typeface="Segoe UI bold" panose="020B0802040204020203" pitchFamily="34" charset="0"/>
              </a:rPr>
              <a:t>OTHERS:</a:t>
            </a:r>
            <a:endParaRPr lang="en-US" sz="2000" b="1" dirty="0">
              <a:latin typeface="Segoe UI bold" panose="020B0802040204020203" pitchFamily="34" charset="0"/>
              <a:ea typeface="Segoe UI bold" panose="020B0802040204020203" pitchFamily="34" charset="0"/>
              <a:cs typeface="Segoe UI bold" panose="020B0802040204020203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Position Scheme approved by University Council via online voting in 12/2022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Capacity enhancement trips/courses for all employees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CFAD52D-352A-410E-860A-DD9A1293DC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3691023"/>
              </p:ext>
            </p:extLst>
          </p:nvPr>
        </p:nvGraphicFramePr>
        <p:xfrm>
          <a:off x="6444840" y="1936473"/>
          <a:ext cx="5747160" cy="3950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EC8DBF14-76B9-4DF1-A4B6-8D40DA3D73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91871-8ABD-4D29-9452-CCFA5FF4B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C500-7ECF-41F5-91F5-6EF1E6E48EBE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77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957022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40"/>
          <p:cNvSpPr txBox="1"/>
          <p:nvPr/>
        </p:nvSpPr>
        <p:spPr>
          <a:xfrm>
            <a:off x="203106" y="328337"/>
            <a:ext cx="96976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Budget prévisionnel 2023</a:t>
            </a:r>
            <a:endParaRPr sz="3200" dirty="0">
              <a:solidFill>
                <a:srgbClr val="283897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1FAEB7-AE87-4895-8964-53839F829400}"/>
              </a:ext>
            </a:extLst>
          </p:cNvPr>
          <p:cNvSpPr/>
          <p:nvPr/>
        </p:nvSpPr>
        <p:spPr>
          <a:xfrm>
            <a:off x="381142" y="1626347"/>
            <a:ext cx="11301187" cy="979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0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fr-FR" sz="2800" b="1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05A028B-2952-46AB-BEC2-FD0DA242AB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8479488"/>
              </p:ext>
            </p:extLst>
          </p:nvPr>
        </p:nvGraphicFramePr>
        <p:xfrm>
          <a:off x="3655247" y="2116160"/>
          <a:ext cx="4752975" cy="3176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1355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957022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40"/>
          <p:cNvSpPr txBox="1"/>
          <p:nvPr/>
        </p:nvSpPr>
        <p:spPr>
          <a:xfrm>
            <a:off x="220955" y="443045"/>
            <a:ext cx="96976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Calendrier CA et AG 2023 Consortium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23 et 24 Mai</a:t>
            </a:r>
            <a:endParaRPr sz="2400" dirty="0">
              <a:solidFill>
                <a:srgbClr val="283897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1FAEB7-AE87-4895-8964-53839F829400}"/>
              </a:ext>
            </a:extLst>
          </p:cNvPr>
          <p:cNvSpPr/>
          <p:nvPr/>
        </p:nvSpPr>
        <p:spPr>
          <a:xfrm>
            <a:off x="381142" y="1626347"/>
            <a:ext cx="1130118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u="sng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Proposition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AG en distanciel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CA en distanciel et présentiel Hanoï</a:t>
            </a:r>
          </a:p>
          <a:p>
            <a:pPr algn="just"/>
            <a:endParaRPr lang="fr-FR" sz="2400" u="sng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algn="just"/>
            <a:r>
              <a:rPr lang="fr-FR" sz="2400" u="sng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Calendrier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283897"/>
                </a:solidFill>
              </a:rPr>
              <a:t>Lundi 22 : Conseil d'Université de l'USTH </a:t>
            </a:r>
            <a:r>
              <a:rPr lang="fr-FR" sz="2000" i="1" dirty="0">
                <a:solidFill>
                  <a:srgbClr val="283897"/>
                </a:solidFill>
              </a:rPr>
              <a:t>(ne concerne pas le Consortium)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283897"/>
                </a:solidFill>
              </a:rPr>
              <a:t>Mardi  23 : Conférence USTH sur l'aéronautique au Vietnam, réalités et perspectives du marché ;  avec notamment Airbus, Vietnam Airlines, </a:t>
            </a:r>
            <a:r>
              <a:rPr lang="fr-FR" sz="2000" dirty="0" err="1">
                <a:solidFill>
                  <a:srgbClr val="283897"/>
                </a:solidFill>
              </a:rPr>
              <a:t>Vaeco</a:t>
            </a:r>
            <a:r>
              <a:rPr lang="fr-FR" sz="2000" dirty="0">
                <a:solidFill>
                  <a:srgbClr val="283897"/>
                </a:solidFill>
              </a:rPr>
              <a:t>, </a:t>
            </a:r>
            <a:r>
              <a:rPr lang="fr-FR" sz="2000" dirty="0" err="1">
                <a:solidFill>
                  <a:srgbClr val="283897"/>
                </a:solidFill>
              </a:rPr>
              <a:t>Bamboo</a:t>
            </a:r>
            <a:r>
              <a:rPr lang="fr-FR" sz="2000" dirty="0">
                <a:solidFill>
                  <a:srgbClr val="283897"/>
                </a:solidFill>
              </a:rPr>
              <a:t> </a:t>
            </a:r>
            <a:r>
              <a:rPr lang="fr-FR" sz="2000" dirty="0" err="1">
                <a:solidFill>
                  <a:srgbClr val="283897"/>
                </a:solidFill>
              </a:rPr>
              <a:t>Airway</a:t>
            </a:r>
            <a:r>
              <a:rPr lang="fr-FR" sz="2000" dirty="0">
                <a:solidFill>
                  <a:srgbClr val="283897"/>
                </a:solidFill>
              </a:rPr>
              <a:t> et </a:t>
            </a:r>
            <a:r>
              <a:rPr lang="fr-FR" sz="2000" dirty="0" err="1">
                <a:solidFill>
                  <a:srgbClr val="283897"/>
                </a:solidFill>
              </a:rPr>
              <a:t>Vietjet</a:t>
            </a:r>
            <a:r>
              <a:rPr lang="fr-FR" sz="2000" dirty="0">
                <a:solidFill>
                  <a:srgbClr val="283897"/>
                </a:solidFill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283897"/>
                </a:solidFill>
              </a:rPr>
              <a:t>Mardi 23, 17h  : CA du Consortium (forme hybride : arrêt des comptes)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283897"/>
                </a:solidFill>
              </a:rPr>
              <a:t>Mercredi 24, 9h-12h : Visite de l'USTH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283897"/>
                </a:solidFill>
              </a:rPr>
              <a:t>Mercredi 24, 14h-17h : Assemblée générale du Consortium (hybride) (OJ classique + renouvellement du CA + audition des candidats à la Présidence)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283897"/>
                </a:solidFill>
              </a:rPr>
              <a:t>Mercredi 24, 18h : CA du Consortium  : Election du bureau et du Président</a:t>
            </a:r>
          </a:p>
        </p:txBody>
      </p:sp>
    </p:spTree>
    <p:extLst>
      <p:ext uri="{BB962C8B-B14F-4D97-AF65-F5344CB8AC3E}">
        <p14:creationId xmlns:p14="http://schemas.microsoft.com/office/powerpoint/2010/main" val="155868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957022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40"/>
          <p:cNvSpPr txBox="1"/>
          <p:nvPr/>
        </p:nvSpPr>
        <p:spPr>
          <a:xfrm>
            <a:off x="220955" y="443045"/>
            <a:ext cx="96976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Calendrier CA et AG 2023 Consortium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23 et 24 Mai</a:t>
            </a:r>
            <a:endParaRPr sz="2400" dirty="0">
              <a:solidFill>
                <a:srgbClr val="283897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1FAEB7-AE87-4895-8964-53839F829400}"/>
              </a:ext>
            </a:extLst>
          </p:cNvPr>
          <p:cNvSpPr/>
          <p:nvPr/>
        </p:nvSpPr>
        <p:spPr>
          <a:xfrm>
            <a:off x="381142" y="1626347"/>
            <a:ext cx="1130118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Vols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Départ le dimanche 21 (pour ceux qui veulent assister à la journée de 23 dans de bonnes conditions) ou le lundi 22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Retour  possible le 24 par le vol du soir, ou le 25 si une journée off</a:t>
            </a:r>
          </a:p>
          <a:p>
            <a:pPr algn="just"/>
            <a:endParaRPr lang="fr-FR" sz="2000" dirty="0">
              <a:solidFill>
                <a:srgbClr val="283897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B62D33D-FDBE-4259-BE58-C5BE5F3CE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796538"/>
              </p:ext>
            </p:extLst>
          </p:nvPr>
        </p:nvGraphicFramePr>
        <p:xfrm>
          <a:off x="1194816" y="3503784"/>
          <a:ext cx="4749800" cy="1914525"/>
        </p:xfrm>
        <a:graphic>
          <a:graphicData uri="http://schemas.openxmlformats.org/drawingml/2006/table">
            <a:tbl>
              <a:tblPr/>
              <a:tblGrid>
                <a:gridCol w="1308100">
                  <a:extLst>
                    <a:ext uri="{9D8B030D-6E8A-4147-A177-3AD203B41FA5}">
                      <a16:colId xmlns:a16="http://schemas.microsoft.com/office/drawing/2014/main" val="4214253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3687844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073906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98062748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14308303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342391785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 estimatif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61221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quantité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Coût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2934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Billets d'avion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           16 500 €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19431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Hotel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             2 250 €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55811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Repas (x3/j)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             1 350 €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02111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Galas (30 personnes)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             2 200 €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5160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Taxis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                 200 €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8163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                 500 €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4816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6014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           23 000 €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11143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B7A36C8-BCC8-495E-8AD2-C8E78BD1CF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531306"/>
              </p:ext>
            </p:extLst>
          </p:nvPr>
        </p:nvGraphicFramePr>
        <p:xfrm>
          <a:off x="6899563" y="4275309"/>
          <a:ext cx="2705099" cy="1143000"/>
        </p:xfrm>
        <a:graphic>
          <a:graphicData uri="http://schemas.openxmlformats.org/drawingml/2006/table">
            <a:tbl>
              <a:tblPr/>
              <a:tblGrid>
                <a:gridCol w="1306566">
                  <a:extLst>
                    <a:ext uri="{9D8B030D-6E8A-4147-A177-3AD203B41FA5}">
                      <a16:colId xmlns:a16="http://schemas.microsoft.com/office/drawing/2014/main" val="791307499"/>
                    </a:ext>
                  </a:extLst>
                </a:gridCol>
                <a:gridCol w="608885">
                  <a:extLst>
                    <a:ext uri="{9D8B030D-6E8A-4147-A177-3AD203B41FA5}">
                      <a16:colId xmlns:a16="http://schemas.microsoft.com/office/drawing/2014/main" val="404608211"/>
                    </a:ext>
                  </a:extLst>
                </a:gridCol>
                <a:gridCol w="789648">
                  <a:extLst>
                    <a:ext uri="{9D8B030D-6E8A-4147-A177-3AD203B41FA5}">
                      <a16:colId xmlns:a16="http://schemas.microsoft.com/office/drawing/2014/main" val="295034424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Financement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83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USTH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6 500 €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23928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Consortium USTH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6 500 €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80330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Mesri/MEAE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5 000 €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15615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Ambassade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5 000 €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6650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23 000 €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99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061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957022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40"/>
          <p:cNvSpPr txBox="1"/>
          <p:nvPr/>
        </p:nvSpPr>
        <p:spPr>
          <a:xfrm>
            <a:off x="220955" y="360749"/>
            <a:ext cx="96976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Renouvellement du CA et du Bureau</a:t>
            </a:r>
            <a:endParaRPr sz="3200" dirty="0">
              <a:solidFill>
                <a:srgbClr val="283897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1FAEB7-AE87-4895-8964-53839F829400}"/>
              </a:ext>
            </a:extLst>
          </p:cNvPr>
          <p:cNvSpPr/>
          <p:nvPr/>
        </p:nvSpPr>
        <p:spPr>
          <a:xfrm>
            <a:off x="381142" y="1626347"/>
            <a:ext cx="113011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Article 7 Conseil d’administration et son Bureau</a:t>
            </a:r>
          </a:p>
          <a:p>
            <a:pPr algn="just"/>
            <a:endParaRPr lang="fr-FR" sz="2400" i="1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L’association est administrée par un Conseil de quinze à vingt représentants des membres actifs, élus au scrutin secret pour quatre ans par l’Assemblée générale ordinaire, parmi les représentants des membres actifs.  </a:t>
            </a:r>
          </a:p>
          <a:p>
            <a:pPr algn="just"/>
            <a:endParaRPr lang="fr-FR" sz="2400" i="1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Les membres sont rééligibles. </a:t>
            </a:r>
          </a:p>
        </p:txBody>
      </p:sp>
    </p:spTree>
    <p:extLst>
      <p:ext uri="{BB962C8B-B14F-4D97-AF65-F5344CB8AC3E}">
        <p14:creationId xmlns:p14="http://schemas.microsoft.com/office/powerpoint/2010/main" val="341710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957022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40"/>
          <p:cNvSpPr txBox="1"/>
          <p:nvPr/>
        </p:nvSpPr>
        <p:spPr>
          <a:xfrm>
            <a:off x="220955" y="360749"/>
            <a:ext cx="96976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Renouvellement du CA et du Bureau</a:t>
            </a:r>
            <a:endParaRPr sz="3200" dirty="0">
              <a:solidFill>
                <a:srgbClr val="283897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1FAEB7-AE87-4895-8964-53839F829400}"/>
              </a:ext>
            </a:extLst>
          </p:cNvPr>
          <p:cNvSpPr/>
          <p:nvPr/>
        </p:nvSpPr>
        <p:spPr>
          <a:xfrm>
            <a:off x="381142" y="1626347"/>
            <a:ext cx="1130118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Le renouvellement des membres a lieu par moitié tous les deux ans</a:t>
            </a:r>
          </a:p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../..</a:t>
            </a:r>
          </a:p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Lors de sa mise en place ou de son renouvellement (tous les 2 ans) le Conseil d’administration :</a:t>
            </a:r>
          </a:p>
          <a:p>
            <a:pPr algn="just"/>
            <a:endParaRPr lang="fr-FR" sz="2400" i="1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Désigne, au scrutin secret à la majorité des ses membres, un président, personne physique conformément à l’article 10.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Choisit parmi ses membres, au scrutin secret, à la majorité des membres, le reste du Bureau de l’association, composé de plusieurs vice présidents, d’un secrétaire et d’un trésorier.  </a:t>
            </a:r>
          </a:p>
          <a:p>
            <a:pPr algn="just"/>
            <a:endParaRPr lang="en-US" sz="2000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1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957022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40"/>
          <p:cNvSpPr txBox="1"/>
          <p:nvPr/>
        </p:nvSpPr>
        <p:spPr>
          <a:xfrm>
            <a:off x="220955" y="360749"/>
            <a:ext cx="96976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Renouvellement du CA et du Bureau</a:t>
            </a:r>
            <a:endParaRPr sz="3200" dirty="0">
              <a:solidFill>
                <a:srgbClr val="283897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1FAEB7-AE87-4895-8964-53839F829400}"/>
              </a:ext>
            </a:extLst>
          </p:cNvPr>
          <p:cNvSpPr/>
          <p:nvPr/>
        </p:nvSpPr>
        <p:spPr>
          <a:xfrm>
            <a:off x="381142" y="1626347"/>
            <a:ext cx="5818322" cy="378565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/>
            <a:r>
              <a:rPr lang="fr-FR" sz="2400" i="1" u="sng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CA à renouveler</a:t>
            </a:r>
          </a:p>
          <a:p>
            <a:pPr algn="just"/>
            <a:endParaRPr lang="fr-FR" sz="2400" i="1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Aix Marseille Université</a:t>
            </a:r>
          </a:p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Université de Poitiers</a:t>
            </a:r>
          </a:p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Le Mans Université</a:t>
            </a:r>
          </a:p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Université du Littoral côte d’Opale</a:t>
            </a:r>
          </a:p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Université Paris Est Créteil</a:t>
            </a:r>
          </a:p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Université Fédérale Toulouse MP</a:t>
            </a:r>
          </a:p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Université de Reims Champagne Ardenne</a:t>
            </a:r>
          </a:p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IRD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08752B-21EA-42CB-A5CF-9A5B71D4F5CB}"/>
              </a:ext>
            </a:extLst>
          </p:cNvPr>
          <p:cNvSpPr/>
          <p:nvPr/>
        </p:nvSpPr>
        <p:spPr>
          <a:xfrm>
            <a:off x="6758787" y="1626347"/>
            <a:ext cx="4595013" cy="341632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/>
            <a:r>
              <a:rPr lang="fr-FR" sz="2400" i="1" u="sng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CA élu encore 2 ans</a:t>
            </a:r>
          </a:p>
          <a:p>
            <a:pPr algn="just"/>
            <a:endParaRPr lang="fr-FR" sz="2400" i="1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Université Claude Bernard  Lyon 1</a:t>
            </a:r>
          </a:p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La Rochelle Université</a:t>
            </a:r>
          </a:p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Université de Montpellier</a:t>
            </a:r>
          </a:p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Université Paris Saclay</a:t>
            </a:r>
          </a:p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Université Paul Sabatier</a:t>
            </a:r>
          </a:p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Université Evry Val d’Essonne</a:t>
            </a:r>
          </a:p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Université Sorbonne Paris Nord</a:t>
            </a:r>
          </a:p>
        </p:txBody>
      </p:sp>
    </p:spTree>
    <p:extLst>
      <p:ext uri="{BB962C8B-B14F-4D97-AF65-F5344CB8AC3E}">
        <p14:creationId xmlns:p14="http://schemas.microsoft.com/office/powerpoint/2010/main" val="379399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957022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40"/>
          <p:cNvSpPr txBox="1"/>
          <p:nvPr/>
        </p:nvSpPr>
        <p:spPr>
          <a:xfrm>
            <a:off x="220955" y="360749"/>
            <a:ext cx="96976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Renouvellement du CA et du Bureau</a:t>
            </a:r>
            <a:endParaRPr sz="3200" dirty="0">
              <a:solidFill>
                <a:srgbClr val="283897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1FAEB7-AE87-4895-8964-53839F829400}"/>
              </a:ext>
            </a:extLst>
          </p:cNvPr>
          <p:cNvSpPr/>
          <p:nvPr/>
        </p:nvSpPr>
        <p:spPr>
          <a:xfrm>
            <a:off x="381142" y="1626347"/>
            <a:ext cx="4595013" cy="267765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/>
            <a:r>
              <a:rPr lang="fr-FR" sz="2400" i="1" u="sng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Bureau à renouveler</a:t>
            </a:r>
          </a:p>
          <a:p>
            <a:pPr algn="just"/>
            <a:endParaRPr lang="fr-FR" sz="2400" i="1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Anne </a:t>
            </a:r>
            <a:r>
              <a:rPr lang="fr-FR" sz="2400" i="1" dirty="0" err="1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Giroir-Fendler</a:t>
            </a:r>
            <a:endParaRPr lang="fr-FR" sz="2400" i="1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i="1" dirty="0" err="1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Essaïd</a:t>
            </a:r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 Ait Barka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Florent </a:t>
            </a:r>
            <a:r>
              <a:rPr lang="fr-FR" sz="2400" i="1" dirty="0" err="1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Calvayrac</a:t>
            </a:r>
            <a:endParaRPr lang="fr-FR" sz="2400" i="1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Christian Valentin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Martin </a:t>
            </a:r>
            <a:r>
              <a:rPr lang="fr-FR" sz="2400" i="1" dirty="0" err="1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Schwell</a:t>
            </a:r>
            <a:endParaRPr lang="fr-FR" sz="2400" i="1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71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1" name="Google Shape;541;p40"/>
          <p:cNvCxnSpPr/>
          <p:nvPr/>
        </p:nvCxnSpPr>
        <p:spPr>
          <a:xfrm rot="10800000">
            <a:off x="0" y="957022"/>
            <a:ext cx="4976155" cy="0"/>
          </a:xfrm>
          <a:prstGeom prst="straightConnector1">
            <a:avLst/>
          </a:prstGeom>
          <a:noFill/>
          <a:ln w="12700" cap="flat" cmpd="sng">
            <a:solidFill>
              <a:srgbClr val="28389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40"/>
          <p:cNvSpPr txBox="1"/>
          <p:nvPr/>
        </p:nvSpPr>
        <p:spPr>
          <a:xfrm>
            <a:off x="220955" y="360749"/>
            <a:ext cx="96976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283897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Quattrocento Sans"/>
              </a:rPr>
              <a:t>Présidence du Consortium </a:t>
            </a:r>
            <a:endParaRPr sz="3200" dirty="0">
              <a:solidFill>
                <a:srgbClr val="283897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89" y="0"/>
            <a:ext cx="1317812" cy="13178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6DD920-AC94-470D-915C-CC42B0643803}"/>
              </a:ext>
            </a:extLst>
          </p:cNvPr>
          <p:cNvSpPr/>
          <p:nvPr/>
        </p:nvSpPr>
        <p:spPr>
          <a:xfrm>
            <a:off x="445406" y="1596132"/>
            <a:ext cx="113011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Candidature au poste de Président transmise le 11 mars pour diffusion et affichée sur le site du Consortium USTH.</a:t>
            </a:r>
          </a:p>
          <a:p>
            <a:pPr algn="just"/>
            <a:endParaRPr lang="fr-FR" sz="2400" i="1" dirty="0">
              <a:solidFill>
                <a:srgbClr val="283897"/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Membres du Consortium  USTH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MEAE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MESRI/DAEI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rgbClr val="283897"/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Ambassade</a:t>
            </a:r>
          </a:p>
        </p:txBody>
      </p:sp>
    </p:spTree>
    <p:extLst>
      <p:ext uri="{BB962C8B-B14F-4D97-AF65-F5344CB8AC3E}">
        <p14:creationId xmlns:p14="http://schemas.microsoft.com/office/powerpoint/2010/main" val="349321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46;p19">
            <a:extLst>
              <a:ext uri="{FF2B5EF4-FFF2-40B4-BE49-F238E27FC236}">
                <a16:creationId xmlns:a16="http://schemas.microsoft.com/office/drawing/2014/main" id="{0071F4D7-A8AF-4BA9-83F8-70E47F2780DC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76" y="939270"/>
            <a:ext cx="6039682" cy="607342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2266546" y="471727"/>
            <a:ext cx="78404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Times New Roman"/>
              </a:rPr>
              <a:t>UNIVERSITE DES SCIENCES ET DES TECHNOLOGIES DE HANOI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  <a:sym typeface="Times New Roman"/>
              </a:rPr>
              <a:t>VIETNAM FRANCE</a:t>
            </a:r>
            <a:endParaRPr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2" y="229185"/>
            <a:ext cx="1788504" cy="10836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75A60D-85E9-440B-9008-E25F4006D29C}"/>
              </a:ext>
            </a:extLst>
          </p:cNvPr>
          <p:cNvSpPr/>
          <p:nvPr/>
        </p:nvSpPr>
        <p:spPr>
          <a:xfrm>
            <a:off x="566767" y="2515011"/>
            <a:ext cx="7905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/>
              <a:t>M</a:t>
            </a:r>
            <a:r>
              <a:rPr lang="en-US" sz="3600" dirty="0" err="1"/>
              <a:t>erci</a:t>
            </a:r>
            <a:endParaRPr lang="fr-FR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668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0B3D421-929C-47B6-ACA8-3C2334B8F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99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023" y="253851"/>
            <a:ext cx="56863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1.3. KẾT QUẢ ĐẠT ĐƯỢC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55267"/>
            <a:ext cx="4142232" cy="577315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63737"/>
            <a:ext cx="40036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1.2 ORGANIZATIONS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6584" y="1787624"/>
            <a:ext cx="4805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27389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47</a:t>
            </a:r>
            <a:r>
              <a:rPr lang="en-US" sz="20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>
                <a:solidFill>
                  <a:srgbClr val="27389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members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34 official and 13 reserve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1393" y="1018183"/>
            <a:ext cx="6945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400" b="1" kern="1200" dirty="0">
                <a:solidFill>
                  <a:srgbClr val="ED1C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USTH COMMUNIST PARTY CELL </a:t>
            </a:r>
          </a:p>
          <a:p>
            <a:pPr>
              <a:defRPr/>
            </a:pPr>
            <a:r>
              <a:rPr lang="en-US" sz="2000" kern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</a:t>
            </a:r>
            <a:r>
              <a:rPr lang="en-US" i="1" kern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Under the Party Committee of Hanoi’s Universities and Colleges)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939" y="2690936"/>
            <a:ext cx="10704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000" b="1" dirty="0">
                <a:solidFill>
                  <a:srgbClr val="27389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160 members : 07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Executive committee members and </a:t>
            </a:r>
            <a:r>
              <a:rPr lang="en-US" sz="2000" b="1" dirty="0">
                <a:solidFill>
                  <a:srgbClr val="27389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16 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groups</a:t>
            </a:r>
            <a:endParaRPr lang="en-US" sz="1050" b="1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1393" y="2248764"/>
            <a:ext cx="2779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Tx/>
              <a:buFont typeface="Wingdings" panose="05000000000000000000" pitchFamily="2" charset="2"/>
              <a:buChar char="q"/>
              <a:defRPr/>
            </a:pPr>
            <a:r>
              <a:rPr lang="en-US" sz="2400" b="1" kern="1200" dirty="0">
                <a:solidFill>
                  <a:srgbClr val="ED1C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TRADE UNION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89DBA6-41FA-41E9-8406-385B3B14BDF3}"/>
              </a:ext>
            </a:extLst>
          </p:cNvPr>
          <p:cNvSpPr txBox="1"/>
          <p:nvPr/>
        </p:nvSpPr>
        <p:spPr>
          <a:xfrm>
            <a:off x="488938" y="3487135"/>
            <a:ext cx="7490496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27389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2264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members with </a:t>
            </a:r>
            <a:r>
              <a:rPr lang="en-US" sz="2000" b="1" dirty="0">
                <a:solidFill>
                  <a:srgbClr val="27389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inter-unit branches, </a:t>
            </a:r>
            <a:r>
              <a:rPr lang="en-US" sz="2000" b="1" dirty="0">
                <a:solidFill>
                  <a:srgbClr val="27389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35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branches</a:t>
            </a:r>
          </a:p>
          <a:p>
            <a:pPr algn="just"/>
            <a:endParaRPr lang="en-US" sz="1050" b="1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050428-1B72-41F5-9368-C432815327A1}"/>
              </a:ext>
            </a:extLst>
          </p:cNvPr>
          <p:cNvSpPr txBox="1"/>
          <p:nvPr/>
        </p:nvSpPr>
        <p:spPr>
          <a:xfrm>
            <a:off x="151393" y="3106518"/>
            <a:ext cx="348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Tx/>
              <a:buFont typeface="Wingdings" panose="05000000000000000000" pitchFamily="2" charset="2"/>
              <a:buChar char="q"/>
              <a:defRPr/>
            </a:pPr>
            <a:r>
              <a:rPr lang="en-US" sz="2400" b="1" kern="1200" noProof="0" dirty="0">
                <a:solidFill>
                  <a:srgbClr val="ED1C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YOUTH UNION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6467F-D6ED-461C-A8DD-7CEB60DCE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232" y="4164370"/>
            <a:ext cx="4034403" cy="2144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FB3B32-7BB7-41C4-90E9-5A2A3AB604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995" y="4164370"/>
            <a:ext cx="4010006" cy="2134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0E33EF-8D9B-495D-8059-B71742AAF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64371"/>
            <a:ext cx="4136872" cy="2134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B2D3EB-768A-4B8B-BB93-B1D88A6720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32" y="136525"/>
            <a:ext cx="982462" cy="552635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384DC68-038B-4439-A76E-7D4BB6ACB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C500-7ECF-41F5-91F5-6EF1E6E48E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55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990" y="1880252"/>
            <a:ext cx="12192001" cy="1903023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3719" y="2447042"/>
            <a:ext cx="8331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 panose="020B0802040204020203" pitchFamily="34" charset="0"/>
                <a:ea typeface="Segoe UI bold" panose="020B0802040204020203" pitchFamily="34" charset="0"/>
                <a:cs typeface="Segoe UI bold" panose="020B0802040204020203" pitchFamily="34" charset="0"/>
              </a:rPr>
              <a:t>2. </a:t>
            </a:r>
            <a:r>
              <a:rPr lang="en-US" sz="4400" b="1" dirty="0">
                <a:solidFill>
                  <a:prstClr val="white"/>
                </a:solidFill>
                <a:latin typeface="Segoe UI bold" panose="020B0802040204020203" pitchFamily="34" charset="0"/>
                <a:ea typeface="Segoe UI bold" panose="020B0802040204020203" pitchFamily="34" charset="0"/>
                <a:cs typeface="Segoe UI bold" panose="020B0802040204020203" pitchFamily="34" charset="0"/>
              </a:rPr>
              <a:t>ADMISSION &amp; TRAINING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old" panose="020B0802040204020203" pitchFamily="34" charset="0"/>
              <a:ea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79C31-9FFA-4DB1-9462-CAB6C071CE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3C18AC-0259-4F8F-98ED-FF7FF0591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C500-7ECF-41F5-91F5-6EF1E6E48E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88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28D2B93-EC29-4053-AB48-908639B26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3772" y="1198913"/>
            <a:ext cx="526828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fr-FR" sz="2000" b="1" kern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BACHELOR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fr-FR" sz="2400" b="1" dirty="0">
                <a:solidFill>
                  <a:srgbClr val="2738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821</a:t>
            </a:r>
            <a:r>
              <a:rPr lang="fr-FR" sz="2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new </a:t>
            </a:r>
            <a:r>
              <a:rPr lang="fr-FR" sz="20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students</a:t>
            </a:r>
            <a:endParaRPr lang="fr-FR" sz="20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4163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</a:t>
            </a:r>
            <a:r>
              <a:rPr lang="fr-FR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FR" sz="2000" b="1" dirty="0">
                <a:solidFill>
                  <a:srgbClr val="CC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18.13%</a:t>
            </a:r>
            <a:r>
              <a:rPr lang="fr-FR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compared</a:t>
            </a:r>
            <a:r>
              <a:rPr lang="fr-FR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to 2021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9400CF-7B82-4810-B86B-95949F06707E}"/>
              </a:ext>
            </a:extLst>
          </p:cNvPr>
          <p:cNvSpPr/>
          <p:nvPr/>
        </p:nvSpPr>
        <p:spPr>
          <a:xfrm>
            <a:off x="0" y="148735"/>
            <a:ext cx="3266983" cy="676737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26FF02-0132-4E48-A4E6-4C9AC8967A08}"/>
              </a:ext>
            </a:extLst>
          </p:cNvPr>
          <p:cNvSpPr txBox="1"/>
          <p:nvPr/>
        </p:nvSpPr>
        <p:spPr>
          <a:xfrm>
            <a:off x="108448" y="249951"/>
            <a:ext cx="2949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Segoe UI bold" panose="020B0802040204020203" pitchFamily="34" charset="0"/>
                <a:ea typeface="Segoe UI bold" panose="020B0802040204020203" pitchFamily="34" charset="0"/>
                <a:cs typeface="Segoe UI bold" panose="020B0802040204020203" pitchFamily="34" charset="0"/>
              </a:rPr>
              <a:t>2</a:t>
            </a:r>
            <a:r>
              <a:rPr lang="en-US" sz="2800" b="1" kern="1200" noProof="0" dirty="0">
                <a:solidFill>
                  <a:prstClr val="white"/>
                </a:solidFill>
                <a:latin typeface="Segoe UI bold" panose="020B0802040204020203" pitchFamily="34" charset="0"/>
                <a:ea typeface="Segoe UI bold" panose="020B0802040204020203" pitchFamily="34" charset="0"/>
                <a:cs typeface="Segoe UI bold" panose="020B0802040204020203" pitchFamily="34" charset="0"/>
              </a:rPr>
              <a:t>.1. ADMISSION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old" panose="020B0802040204020203" pitchFamily="34" charset="0"/>
              <a:ea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8C95E4-FBA0-44AD-9BE6-CCB44BD99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F1956-CAF2-4953-9C75-0676FE66F1C9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EF3575-DAA0-B39E-0D9F-38C4DC458697}"/>
              </a:ext>
            </a:extLst>
          </p:cNvPr>
          <p:cNvSpPr txBox="1"/>
          <p:nvPr/>
        </p:nvSpPr>
        <p:spPr>
          <a:xfrm>
            <a:off x="723911" y="2286194"/>
            <a:ext cx="5151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fr-FR" sz="2000" b="1" kern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MASTER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fr-FR" sz="2400" b="1" dirty="0">
                <a:solidFill>
                  <a:srgbClr val="2738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71</a:t>
            </a:r>
            <a:r>
              <a:rPr lang="fr-FR" sz="2000" kern="1200" dirty="0">
                <a:solidFill>
                  <a:prstClr val="black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new </a:t>
            </a:r>
            <a:r>
              <a:rPr lang="fr-FR" sz="20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students</a:t>
            </a:r>
            <a:endParaRPr lang="fr-FR" sz="2000" kern="1200" dirty="0">
              <a:solidFill>
                <a:prstClr val="black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73957-C54F-DA27-39DE-FDD1CF8F7178}"/>
              </a:ext>
            </a:extLst>
          </p:cNvPr>
          <p:cNvSpPr txBox="1"/>
          <p:nvPr/>
        </p:nvSpPr>
        <p:spPr>
          <a:xfrm>
            <a:off x="723911" y="3005094"/>
            <a:ext cx="494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fr-FR" sz="2000" b="1" kern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PhD: </a:t>
            </a:r>
            <a:r>
              <a:rPr lang="fr-FR" sz="2400" b="1" dirty="0">
                <a:solidFill>
                  <a:srgbClr val="2738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14</a:t>
            </a:r>
            <a:r>
              <a:rPr lang="fr-FR" sz="2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new </a:t>
            </a:r>
            <a:r>
              <a:rPr lang="fr-FR" sz="20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students</a:t>
            </a:r>
            <a:endParaRPr lang="fr-FR" sz="20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6F1DC6-E185-4DA6-A130-10606FB6B1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4178E4-6E6E-4CB6-84C5-A08ACE1966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705" y="2032767"/>
            <a:ext cx="6514267" cy="4180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8F1D47-1E7A-4148-B052-1106B20EF773}"/>
              </a:ext>
            </a:extLst>
          </p:cNvPr>
          <p:cNvSpPr txBox="1"/>
          <p:nvPr/>
        </p:nvSpPr>
        <p:spPr>
          <a:xfrm>
            <a:off x="5434670" y="2056312"/>
            <a:ext cx="57467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2" algn="ctr">
              <a:spcBef>
                <a:spcPts val="1200"/>
              </a:spcBef>
              <a:spcAft>
                <a:spcPts val="600"/>
              </a:spcAft>
              <a:defRPr/>
            </a:pPr>
            <a:r>
              <a:rPr lang="fr-FR" sz="1400" b="1" dirty="0" err="1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Number</a:t>
            </a:r>
            <a:r>
              <a:rPr lang="fr-FR" sz="14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r-FR" sz="1400" b="1" dirty="0" err="1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enrolled</a:t>
            </a:r>
            <a:r>
              <a:rPr lang="fr-FR" sz="14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400" b="1" dirty="0" err="1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students</a:t>
            </a:r>
            <a:r>
              <a:rPr lang="fr-FR" sz="14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per </a:t>
            </a:r>
            <a:r>
              <a:rPr lang="fr-FR" sz="1400" b="1" dirty="0" err="1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degree</a:t>
            </a:r>
            <a:r>
              <a:rPr lang="fr-FR" sz="14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per </a:t>
            </a:r>
            <a:r>
              <a:rPr lang="fr-FR" sz="1400" b="1" dirty="0" err="1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year</a:t>
            </a:r>
            <a:endParaRPr lang="fr-FR" sz="1400" b="1" dirty="0">
              <a:solidFill>
                <a:schemeClr val="accent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486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CC4B7B-19C0-45E6-985C-116780D68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804" y="1084861"/>
            <a:ext cx="1170717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400" kern="12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 training activities of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2022-2023 are organized as planned</a:t>
            </a:r>
            <a:endParaRPr lang="en-US" sz="2000" kern="12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25425">
              <a:buClrTx/>
              <a:defRPr/>
            </a:pPr>
            <a:endParaRPr lang="en-US" sz="2000" kern="12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519113" indent="-293688">
              <a:buClrTx/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Training programs</a:t>
            </a:r>
            <a:r>
              <a:rPr lang="en-US" sz="20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</a:p>
          <a:p>
            <a:pPr marL="225425">
              <a:buClrTx/>
              <a:defRPr/>
            </a:pPr>
            <a:r>
              <a:rPr lang="en-US" sz="2000" b="1" kern="12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</a:t>
            </a:r>
            <a:r>
              <a:rPr lang="en-US" sz="2000" b="1" kern="1200" dirty="0">
                <a:solidFill>
                  <a:srgbClr val="27389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16 Bachelor </a:t>
            </a:r>
            <a:r>
              <a:rPr lang="en-US" sz="2000" kern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(+ 3 DD)</a:t>
            </a:r>
            <a:endParaRPr lang="en-US" sz="2000" b="1" kern="1200" dirty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25425">
              <a:buClrTx/>
              <a:defRPr/>
            </a:pPr>
            <a:r>
              <a:rPr lang="en-US" sz="2000" b="1" kern="12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</a:t>
            </a:r>
            <a:r>
              <a:rPr lang="en-US" sz="2000" kern="12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US" sz="2000" b="1" kern="1200" dirty="0">
                <a:solidFill>
                  <a:srgbClr val="27389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 Master</a:t>
            </a:r>
            <a:endParaRPr lang="en-US" sz="20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25425">
              <a:buClrTx/>
              <a:defRPr/>
            </a:pPr>
            <a:r>
              <a:rPr lang="en-US" sz="20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</a:t>
            </a:r>
            <a:r>
              <a:rPr lang="en-US" sz="2000" b="1" dirty="0">
                <a:solidFill>
                  <a:srgbClr val="27389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 Doctoral</a:t>
            </a:r>
            <a:endParaRPr lang="en-US" sz="20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6181393" y="1878047"/>
          <a:ext cx="5543474" cy="198539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74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1270">
                  <a:extLst>
                    <a:ext uri="{9D8B030D-6E8A-4147-A177-3AD203B41FA5}">
                      <a16:colId xmlns:a16="http://schemas.microsoft.com/office/drawing/2014/main" val="3734938501"/>
                    </a:ext>
                  </a:extLst>
                </a:gridCol>
                <a:gridCol w="1612679">
                  <a:extLst>
                    <a:ext uri="{9D8B030D-6E8A-4147-A177-3AD203B41FA5}">
                      <a16:colId xmlns:a16="http://schemas.microsoft.com/office/drawing/2014/main" val="1616136918"/>
                    </a:ext>
                  </a:extLst>
                </a:gridCol>
              </a:tblGrid>
              <a:tr h="351569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</a:rPr>
                        <a:t>Training scale</a:t>
                      </a:r>
                    </a:p>
                  </a:txBody>
                  <a:tcPr anchor="ctr">
                    <a:solidFill>
                      <a:srgbClr val="2738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 anchor="ctr">
                    <a:solidFill>
                      <a:srgbClr val="2738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26883"/>
                  </a:ext>
                </a:extLst>
              </a:tr>
              <a:tr h="35156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Roboto" pitchFamily="2" charset="0"/>
                          <a:ea typeface="Roboto" pitchFamily="2" charset="0"/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Roboto" pitchFamily="2" charset="0"/>
                          <a:ea typeface="Roboto" pitchFamily="2" charset="0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</a:rPr>
                        <a:t>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5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Roboto" pitchFamily="2" charset="0"/>
                          <a:ea typeface="Roboto" pitchFamily="2" charset="0"/>
                        </a:rPr>
                        <a:t>Bachelor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boto" pitchFamily="2" charset="0"/>
                          <a:ea typeface="Roboto" pitchFamily="2" charset="0"/>
                        </a:rPr>
                        <a:t>1050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boto" pitchFamily="2" charset="0"/>
                          <a:ea typeface="Roboto" pitchFamily="2" charset="0"/>
                        </a:rPr>
                        <a:t>1445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Roboto" pitchFamily="2" charset="0"/>
                          <a:ea typeface="Roboto" pitchFamily="2" charset="0"/>
                        </a:rPr>
                        <a:t>2074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5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Roboto" pitchFamily="2" charset="0"/>
                          <a:ea typeface="Roboto" pitchFamily="2" charset="0"/>
                        </a:rPr>
                        <a:t>Master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boto" pitchFamily="2" charset="0"/>
                          <a:ea typeface="Roboto" pitchFamily="2" charset="0"/>
                        </a:rPr>
                        <a:t>102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boto" pitchFamily="2" charset="0"/>
                          <a:ea typeface="Roboto" pitchFamily="2" charset="0"/>
                        </a:rPr>
                        <a:t>103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Roboto" pitchFamily="2" charset="0"/>
                          <a:ea typeface="Roboto" pitchFamily="2" charset="0"/>
                        </a:rPr>
                        <a:t>129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Roboto" pitchFamily="2" charset="0"/>
                          <a:ea typeface="Roboto" pitchFamily="2" charset="0"/>
                        </a:rPr>
                        <a:t>(62 M1, 67 M2)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5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Roboto" pitchFamily="2" charset="0"/>
                          <a:ea typeface="Roboto" pitchFamily="2" charset="0"/>
                        </a:rPr>
                        <a:t>PhD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boto" pitchFamily="2" charset="0"/>
                          <a:ea typeface="Roboto" pitchFamily="2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boto" pitchFamily="2" charset="0"/>
                          <a:ea typeface="Roboto" pitchFamily="2" charset="0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Roboto" pitchFamily="2" charset="0"/>
                          <a:ea typeface="Roboto" pitchFamily="2" charset="0"/>
                        </a:rPr>
                        <a:t>38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8BC1133-F51E-473F-B192-2C33ED5D152B}"/>
              </a:ext>
            </a:extLst>
          </p:cNvPr>
          <p:cNvSpPr txBox="1"/>
          <p:nvPr/>
        </p:nvSpPr>
        <p:spPr>
          <a:xfrm>
            <a:off x="345056" y="4143724"/>
            <a:ext cx="1184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9113" indent="-293688">
              <a:buClrTx/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Bachelor’s Double-degree programs: ICT, Chemistry, Biotechnology – Drug Discovery </a:t>
            </a:r>
          </a:p>
          <a:p>
            <a:pPr marL="682625" lvl="1"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	 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kumimoji="0" lang="en-US" sz="2000" b="0" i="0" u="none" strike="noStrike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intake from 2022-2023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EF1DDA-7376-483C-9527-4FCB89BADD1C}"/>
              </a:ext>
            </a:extLst>
          </p:cNvPr>
          <p:cNvSpPr txBox="1"/>
          <p:nvPr/>
        </p:nvSpPr>
        <p:spPr>
          <a:xfrm>
            <a:off x="560858" y="3082382"/>
            <a:ext cx="42159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12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International students: </a:t>
            </a:r>
            <a:r>
              <a:rPr lang="en-US" sz="2000" b="1" kern="12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39</a:t>
            </a:r>
            <a:r>
              <a:rPr lang="en-US" sz="2000" kern="12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i="1" kern="12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(08 Bachelor, 28 Master, 03 PhD)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C1F6DF-024B-4AEB-B45A-FF3BFC796320}"/>
              </a:ext>
            </a:extLst>
          </p:cNvPr>
          <p:cNvSpPr/>
          <p:nvPr/>
        </p:nvSpPr>
        <p:spPr>
          <a:xfrm>
            <a:off x="0" y="148735"/>
            <a:ext cx="3057993" cy="676737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47E421-AFF7-46EE-BEF6-2B5E4F6BC879}"/>
              </a:ext>
            </a:extLst>
          </p:cNvPr>
          <p:cNvSpPr txBox="1"/>
          <p:nvPr/>
        </p:nvSpPr>
        <p:spPr>
          <a:xfrm>
            <a:off x="54223" y="225493"/>
            <a:ext cx="2949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noProof="0" dirty="0">
                <a:solidFill>
                  <a:prstClr val="white"/>
                </a:solidFill>
                <a:latin typeface="Segoe UI bold" panose="020B0802040204020203" pitchFamily="34" charset="0"/>
                <a:ea typeface="Segoe UI bold" panose="020B0802040204020203" pitchFamily="34" charset="0"/>
                <a:cs typeface="Segoe UI bold" panose="020B0802040204020203" pitchFamily="34" charset="0"/>
              </a:rPr>
              <a:t>2.2. </a:t>
            </a:r>
            <a:r>
              <a:rPr lang="en-US" sz="2800" b="1" kern="1200" dirty="0">
                <a:solidFill>
                  <a:prstClr val="white"/>
                </a:solidFill>
                <a:latin typeface="Segoe UI bold" panose="020B0802040204020203" pitchFamily="34" charset="0"/>
                <a:ea typeface="Segoe UI bold" panose="020B0802040204020203" pitchFamily="34" charset="0"/>
                <a:cs typeface="Segoe UI bold" panose="020B0802040204020203" pitchFamily="34" charset="0"/>
              </a:rPr>
              <a:t>TRAINING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old" panose="020B0802040204020203" pitchFamily="34" charset="0"/>
              <a:ea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060F82-A96F-43FA-BEF1-3A7FDAE2B0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24A40-24EA-4350-B34C-12D54C608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C500-7ECF-41F5-91F5-6EF1E6E48E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6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990" y="1880252"/>
            <a:ext cx="12192001" cy="1903023"/>
          </a:xfrm>
          <a:prstGeom prst="rect">
            <a:avLst/>
          </a:prstGeom>
          <a:solidFill>
            <a:srgbClr val="273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5593" y="2447042"/>
            <a:ext cx="8331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kern="1200" dirty="0">
                <a:solidFill>
                  <a:prstClr val="white"/>
                </a:solidFill>
                <a:latin typeface="Segoe UI bold" panose="020B0802040204020203" pitchFamily="34" charset="0"/>
                <a:ea typeface="Segoe UI bold" panose="020B0802040204020203" pitchFamily="34" charset="0"/>
                <a:cs typeface="Segoe UI bold" panose="020B0802040204020203" pitchFamily="34" charset="0"/>
              </a:rPr>
              <a:t>3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 panose="020B0802040204020203" pitchFamily="34" charset="0"/>
                <a:ea typeface="Segoe UI bold" panose="020B0802040204020203" pitchFamily="34" charset="0"/>
                <a:cs typeface="Segoe UI bold" panose="020B0802040204020203" pitchFamily="34" charset="0"/>
              </a:rPr>
              <a:t>. RESEARCH</a:t>
            </a:r>
            <a:r>
              <a:rPr lang="en-US" sz="4400" b="1" dirty="0">
                <a:solidFill>
                  <a:prstClr val="white"/>
                </a:solidFill>
                <a:latin typeface="Segoe UI bold" panose="020B0802040204020203" pitchFamily="34" charset="0"/>
                <a:ea typeface="Segoe UI bold" panose="020B0802040204020203" pitchFamily="34" charset="0"/>
                <a:cs typeface="Segoe UI bold" panose="020B0802040204020203" pitchFamily="34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old" panose="020B0802040204020203" pitchFamily="34" charset="0"/>
              <a:ea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79C31-9FFA-4DB1-9462-CAB6C071CE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473" y="34508"/>
            <a:ext cx="1134852" cy="6383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3C18AC-0259-4F8F-98ED-FF7FF0591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C500-7ECF-41F5-91F5-6EF1E6E48E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94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22848</TotalTime>
  <Words>2687</Words>
  <Application>Microsoft Office PowerPoint</Application>
  <PresentationFormat>Widescreen</PresentationFormat>
  <Paragraphs>655</Paragraphs>
  <Slides>48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Roboto</vt:lpstr>
      <vt:lpstr>Segoe UI bold</vt:lpstr>
      <vt:lpstr>Times New Roman</vt:lpstr>
      <vt:lpstr>Wingdings</vt:lpstr>
      <vt:lpstr>Segeo UIU</vt:lpstr>
      <vt:lpstr>Quattrocento Sans</vt:lpstr>
      <vt:lpstr>Wingdings 2</vt:lpstr>
      <vt:lpstr>Segoe UI Semilight</vt:lpstr>
      <vt:lpstr>Symbol</vt:lpstr>
      <vt:lpstr>Segoe UI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Luong Kim Ngoc</dc:creator>
  <cp:keywords>, docId:210901798CD9922731577EA6189F0663</cp:keywords>
  <cp:lastModifiedBy>Mr Jean-Marc Lavest</cp:lastModifiedBy>
  <cp:revision>388</cp:revision>
  <cp:lastPrinted>2023-03-09T10:30:22Z</cp:lastPrinted>
  <dcterms:modified xsi:type="dcterms:W3CDTF">2023-03-15T02:02:12Z</dcterms:modified>
</cp:coreProperties>
</file>